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6" r:id="rId1"/>
  </p:sldMasterIdLst>
  <p:notesMasterIdLst>
    <p:notesMasterId r:id="rId3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5" d="100"/>
          <a:sy n="65" d="100"/>
        </p:scale>
        <p:origin x="700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AD3E5C-F930-41FF-A7BD-4F17EC525029}" type="datetimeFigureOut">
              <a:rPr lang="en-US" smtClean="0"/>
              <a:t>3/4/2020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6E7B1E-ABB1-46B6-B8A6-8D4F0CECF6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9393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3504" y="770467"/>
            <a:ext cx="10782300" cy="3352800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8800" spc="-120" baseline="0">
                <a:solidFill>
                  <a:srgbClr val="FFFFFF"/>
                </a:solidFill>
                <a:latin typeface="+mj-lt"/>
                <a:cs typeface="Calibri" panose="020F050202020403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7512" y="4206876"/>
            <a:ext cx="9228201" cy="1645920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CF755E22-BC43-4D49-9578-DDCD8AECFE11}" type="datetime1">
              <a:rPr lang="en-US" smtClean="0"/>
              <a:t>3/4/2020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157B8E69-23A9-4619-9CFE-E27BFD8A78F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85410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4BCA7-61FF-4C69-83B4-1EE7F9C38FAE}" type="datetime1">
              <a:rPr lang="en-US" smtClean="0"/>
              <a:t>3/4/2020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B8E69-23A9-4619-9CFE-E27BFD8A78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727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27602" y="695325"/>
            <a:ext cx="2926080" cy="5717122"/>
          </a:xfrm>
        </p:spPr>
        <p:txBody>
          <a:bodyPr vert="eaVert"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3352" y="714375"/>
            <a:ext cx="8674249" cy="5698072"/>
          </a:xfrm>
        </p:spPr>
        <p:txBody>
          <a:bodyPr vert="eaVert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426122-0BE0-446C-A2FF-4796182DFFAC}" type="datetime1">
              <a:rPr lang="en-US" smtClean="0"/>
              <a:t>3/4/2020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B8E69-23A9-4619-9CFE-E27BFD8A78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4294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7030A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3200"/>
            </a:lvl1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27D2D-9EC0-4F31-85D2-F4C48BAC2F55}" type="datetime1">
              <a:rPr lang="en-US" smtClean="0"/>
              <a:t>3/4/2020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B8E69-23A9-4619-9CFE-E27BFD8A78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8249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3504" y="466165"/>
            <a:ext cx="11250178" cy="1509224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7200" b="0" baseline="0">
                <a:solidFill>
                  <a:srgbClr val="7030A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3504" y="1975389"/>
            <a:ext cx="11250178" cy="4437058"/>
          </a:xfrm>
        </p:spPr>
        <p:txBody>
          <a:bodyPr anchor="t">
            <a:normAutofit/>
          </a:bodyPr>
          <a:lstStyle>
            <a:lvl1pPr marL="457200" indent="-457200"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E5460-7712-4DAC-A337-BB4CDDFDE11E}" type="datetime1">
              <a:rPr lang="en-US" smtClean="0"/>
              <a:t>3/4/2020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B8E69-23A9-4619-9CFE-E27BFD8A78F9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253353" y="466165"/>
            <a:ext cx="259977" cy="5946282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9761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7030A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3352" y="1111623"/>
            <a:ext cx="5757977" cy="5300823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11330" y="1111624"/>
            <a:ext cx="5842352" cy="5300822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96965-36E5-4BBA-B60B-6A05499492A8}" type="datetime1">
              <a:rPr lang="en-US" smtClean="0"/>
              <a:t>3/4/2020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B8E69-23A9-4619-9CFE-E27BFD8A78F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51647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3353" y="1143997"/>
            <a:ext cx="5754255" cy="723400"/>
          </a:xfrm>
        </p:spPr>
        <p:txBody>
          <a:bodyPr anchor="ctr">
            <a:normAutofit/>
          </a:bodyPr>
          <a:lstStyle>
            <a:lvl1pPr marL="0" indent="0">
              <a:buNone/>
              <a:defRPr sz="28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3353" y="1866373"/>
            <a:ext cx="5754255" cy="454505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07608" y="1143997"/>
            <a:ext cx="5846074" cy="722376"/>
          </a:xfrm>
        </p:spPr>
        <p:txBody>
          <a:bodyPr anchor="ctr">
            <a:normAutofit/>
          </a:bodyPr>
          <a:lstStyle>
            <a:lvl1pPr marL="0" indent="0">
              <a:buNone/>
              <a:defRPr sz="28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07608" y="1898745"/>
            <a:ext cx="5846074" cy="4512677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F4975-A1F7-4E83-8D89-D5C6A414E393}" type="datetime1">
              <a:rPr lang="en-US" smtClean="0"/>
              <a:t>3/4/2020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B8E69-23A9-4619-9CFE-E27BFD8A78F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34415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3C323-1D9C-4347-AB6E-A56B8A43D30E}" type="datetime1">
              <a:rPr lang="en-US" smtClean="0"/>
              <a:t>3/4/2020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B8E69-23A9-4619-9CFE-E27BFD8A78F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86267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A699DA-48FF-4F63-A1AD-D752E11C195D}" type="datetime1">
              <a:rPr lang="en-US" smtClean="0"/>
              <a:t>3/4/2020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B8E69-23A9-4619-9CFE-E27BFD8A78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312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620000" y="0"/>
            <a:ext cx="4572000" cy="68580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005482" y="542282"/>
            <a:ext cx="3848200" cy="1920240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400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3353" y="761999"/>
            <a:ext cx="7366647" cy="565044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005482" y="2511813"/>
            <a:ext cx="3848200" cy="3364599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BFBEF-2B7E-4BA9-A9F8-30DFE087F6D3}" type="datetime1">
              <a:rPr lang="en-US" smtClean="0"/>
              <a:t>3/4/2020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0000"/>
                  </a:srgbClr>
                </a:solidFill>
              </a:defRPr>
            </a:lvl1pPr>
          </a:lstStyle>
          <a:p>
            <a:fld id="{157B8E69-23A9-4619-9CFE-E27BFD8A78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3443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rgbClr val="7030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224" y="5418667"/>
            <a:ext cx="10780776" cy="613283"/>
          </a:xfrm>
        </p:spPr>
        <p:txBody>
          <a:bodyPr anchor="b">
            <a:normAutofit/>
          </a:bodyPr>
          <a:lstStyle>
            <a:lvl1pPr>
              <a:defRPr sz="3200" b="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2192000" cy="5330952"/>
          </a:xfrm>
          <a:solidFill>
            <a:schemeClr val="accent2">
              <a:lumMod val="20000"/>
              <a:lumOff val="80000"/>
            </a:schemeClr>
          </a:solidFill>
        </p:spPr>
        <p:txBody>
          <a:bodyPr anchor="t"/>
          <a:lstStyle>
            <a:lvl1pPr marL="0" indent="0" algn="ctr">
              <a:spcBef>
                <a:spcPts val="800"/>
              </a:spcBef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656" y="5909735"/>
            <a:ext cx="9229344" cy="5334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2CBB7AE7-2826-4915-A6AD-CDE2CB158F62}" type="datetime1">
              <a:rPr lang="en-US" smtClean="0"/>
              <a:t>3/4/2020</a:t>
            </a:fld>
            <a:endParaRPr 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157B8E69-23A9-4619-9CFE-E27BFD8A78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9714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3353" y="36191"/>
            <a:ext cx="11600329" cy="10754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3354" y="1111624"/>
            <a:ext cx="11600328" cy="53008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B8DB072C-F5A4-4FFF-AAE2-73A8228D61CF}" type="datetime1">
              <a:rPr lang="en-US" smtClean="0"/>
              <a:t>3/4/2020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3353" y="6412447"/>
            <a:ext cx="8674249" cy="3708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 cap="all"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65919" y="42255"/>
            <a:ext cx="2926080" cy="106937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0" b="0">
                <a:ln>
                  <a:noFill/>
                </a:ln>
                <a:solidFill>
                  <a:srgbClr val="7030A0">
                    <a:alpha val="25000"/>
                  </a:srgb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157B8E69-23A9-4619-9CFE-E27BFD8A78F9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10538010" y="5196309"/>
            <a:ext cx="1748118" cy="1661691"/>
            <a:chOff x="10538010" y="5120875"/>
            <a:chExt cx="1748118" cy="1661691"/>
          </a:xfrm>
        </p:grpSpPr>
        <p:sp>
          <p:nvSpPr>
            <p:cNvPr id="8" name="TextBox 7"/>
            <p:cNvSpPr txBox="1"/>
            <p:nvPr/>
          </p:nvSpPr>
          <p:spPr>
            <a:xfrm>
              <a:off x="10538010" y="6474789"/>
              <a:ext cx="174811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400" b="0" dirty="0" smtClean="0">
                  <a:solidFill>
                    <a:srgbClr val="7030A0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CS771: Intro to ML</a:t>
              </a:r>
              <a:endParaRPr lang="en-US" sz="1400" b="0" dirty="0">
                <a:solidFill>
                  <a:srgbClr val="7030A0"/>
                </a:solidFill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08886" y="5120875"/>
              <a:ext cx="1406366" cy="1406366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>
              <a:off x="10641104" y="5120875"/>
              <a:ext cx="1541929" cy="1661691"/>
            </a:xfrm>
            <a:prstGeom prst="rect">
              <a:avLst/>
            </a:prstGeom>
            <a:solidFill>
              <a:schemeClr val="bg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29855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5400" kern="1200" spc="-120" baseline="0">
          <a:solidFill>
            <a:srgbClr val="7030A0"/>
          </a:solidFill>
          <a:latin typeface="Calibri Light" panose="020F0302020204030204" pitchFamily="34" charset="0"/>
          <a:ea typeface="+mj-ea"/>
          <a:cs typeface="Calibri Light" panose="020F0302020204030204" pitchFamily="34" charset="0"/>
        </a:defRPr>
      </a:lvl1pPr>
    </p:titleStyle>
    <p:bodyStyle>
      <a:lvl1pPr marL="91440" indent="-91440" algn="l" defTabSz="914400" rtl="0" eaLnBrk="1" latinLnBrk="0" hangingPunct="1">
        <a:lnSpc>
          <a:spcPct val="85000"/>
        </a:lnSpc>
        <a:spcBef>
          <a:spcPts val="1300"/>
        </a:spcBef>
        <a:buFont typeface="Arial" pitchFamily="34" charset="0"/>
        <a:buChar char=" "/>
        <a:defRPr sz="3200" kern="1200">
          <a:solidFill>
            <a:schemeClr val="tx1">
              <a:lumMod val="85000"/>
              <a:lumOff val="15000"/>
            </a:schemeClr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1pPr>
      <a:lvl2pPr marL="347472" indent="-3429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3200" kern="1200">
          <a:solidFill>
            <a:schemeClr val="tx1">
              <a:lumMod val="85000"/>
              <a:lumOff val="15000"/>
            </a:schemeClr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2pPr>
      <a:lvl3pPr marL="548640" indent="-54864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800" i="1" kern="1200">
          <a:solidFill>
            <a:schemeClr val="tx1">
              <a:lumMod val="85000"/>
              <a:lumOff val="15000"/>
            </a:schemeClr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3pPr>
      <a:lvl4pPr marL="822960" indent="-82296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4pPr>
      <a:lvl5pPr marL="1097280" indent="-109728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5pPr>
      <a:lvl6pPr marL="12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4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6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18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0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image" Target="../media/image76.png"/><Relationship Id="rId7" Type="http://schemas.openxmlformats.org/officeDocument/2006/relationships/image" Target="../media/image110.png"/><Relationship Id="rId2" Type="http://schemas.openxmlformats.org/officeDocument/2006/relationships/image" Target="../media/image6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5" Type="http://schemas.openxmlformats.org/officeDocument/2006/relationships/image" Target="../media/image91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0.png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1.png"/><Relationship Id="rId13" Type="http://schemas.openxmlformats.org/officeDocument/2006/relationships/image" Target="../media/image15.png"/><Relationship Id="rId3" Type="http://schemas.openxmlformats.org/officeDocument/2006/relationships/image" Target="../media/image280.png"/><Relationship Id="rId7" Type="http://schemas.openxmlformats.org/officeDocument/2006/relationships/image" Target="../media/image321.png"/><Relationship Id="rId12" Type="http://schemas.openxmlformats.org/officeDocument/2006/relationships/image" Target="../media/image370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2.png"/><Relationship Id="rId11" Type="http://schemas.openxmlformats.org/officeDocument/2006/relationships/image" Target="../media/image360.png"/><Relationship Id="rId5" Type="http://schemas.openxmlformats.org/officeDocument/2006/relationships/image" Target="../media/image301.png"/><Relationship Id="rId10" Type="http://schemas.openxmlformats.org/officeDocument/2006/relationships/image" Target="../media/image351.png"/><Relationship Id="rId4" Type="http://schemas.openxmlformats.org/officeDocument/2006/relationships/image" Target="../media/image290.png"/><Relationship Id="rId9" Type="http://schemas.openxmlformats.org/officeDocument/2006/relationships/image" Target="../media/image341.png"/><Relationship Id="rId14" Type="http://schemas.openxmlformats.org/officeDocument/2006/relationships/image" Target="../media/image39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1.png"/><Relationship Id="rId3" Type="http://schemas.openxmlformats.org/officeDocument/2006/relationships/image" Target="../media/image280.png"/><Relationship Id="rId7" Type="http://schemas.openxmlformats.org/officeDocument/2006/relationships/image" Target="../media/image441.png"/><Relationship Id="rId2" Type="http://schemas.openxmlformats.org/officeDocument/2006/relationships/image" Target="../media/image4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1.png"/><Relationship Id="rId5" Type="http://schemas.openxmlformats.org/officeDocument/2006/relationships/image" Target="../media/image421.png"/><Relationship Id="rId4" Type="http://schemas.openxmlformats.org/officeDocument/2006/relationships/image" Target="../media/image412.png"/><Relationship Id="rId9" Type="http://schemas.openxmlformats.org/officeDocument/2006/relationships/image" Target="../media/image37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0.png"/><Relationship Id="rId2" Type="http://schemas.openxmlformats.org/officeDocument/2006/relationships/image" Target="../media/image47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0.png"/><Relationship Id="rId2" Type="http://schemas.openxmlformats.org/officeDocument/2006/relationships/image" Target="../media/image49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3.png"/></Relationships>
</file>

<file path=ppt/slides/_rels/slide2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6.png"/><Relationship Id="rId3" Type="http://schemas.openxmlformats.org/officeDocument/2006/relationships/tags" Target="../tags/tag6.xml"/><Relationship Id="rId12" Type="http://schemas.openxmlformats.org/officeDocument/2006/relationships/image" Target="../media/image5300.png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image" Target="../media/image7.png"/><Relationship Id="rId11" Type="http://schemas.openxmlformats.org/officeDocument/2006/relationships/image" Target="../media/image5200.png"/><Relationship Id="rId5" Type="http://schemas.openxmlformats.org/officeDocument/2006/relationships/image" Target="../media/image52.png"/><Relationship Id="rId15" Type="http://schemas.openxmlformats.org/officeDocument/2006/relationships/image" Target="../media/image56.png"/><Relationship Id="rId10" Type="http://schemas.openxmlformats.org/officeDocument/2006/relationships/image" Target="../media/image510.png"/><Relationship Id="rId4" Type="http://schemas.openxmlformats.org/officeDocument/2006/relationships/slideLayout" Target="../slideLayouts/slideLayout2.xml"/><Relationship Id="rId14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.png"/><Relationship Id="rId3" Type="http://schemas.openxmlformats.org/officeDocument/2006/relationships/image" Target="../media/image4.png"/><Relationship Id="rId7" Type="http://schemas.openxmlformats.org/officeDocument/2006/relationships/image" Target="../media/image15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.png"/><Relationship Id="rId5" Type="http://schemas.openxmlformats.org/officeDocument/2006/relationships/image" Target="../media/image2.png"/><Relationship Id="rId10" Type="http://schemas.openxmlformats.org/officeDocument/2006/relationships/image" Target="../media/image19.png"/><Relationship Id="rId4" Type="http://schemas.openxmlformats.org/officeDocument/2006/relationships/image" Target="../media/image131.png"/><Relationship Id="rId9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240.png"/><Relationship Id="rId4" Type="http://schemas.openxmlformats.org/officeDocument/2006/relationships/image" Target="../media/image231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330.png"/><Relationship Id="rId5" Type="http://schemas.openxmlformats.org/officeDocument/2006/relationships/image" Target="../media/image3.png"/><Relationship Id="rId10" Type="http://schemas.openxmlformats.org/officeDocument/2006/relationships/image" Target="../media/image320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.png"/><Relationship Id="rId7" Type="http://schemas.openxmlformats.org/officeDocument/2006/relationships/image" Target="../media/image391.png"/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0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1.png"/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0.png"/><Relationship Id="rId4" Type="http://schemas.openxmlformats.org/officeDocument/2006/relationships/image" Target="../media/image4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0.png"/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0.png"/><Relationship Id="rId13" Type="http://schemas.openxmlformats.org/officeDocument/2006/relationships/image" Target="../media/image540.png"/><Relationship Id="rId3" Type="http://schemas.openxmlformats.org/officeDocument/2006/relationships/tags" Target="../tags/tag3.xml"/><Relationship Id="rId7" Type="http://schemas.openxmlformats.org/officeDocument/2006/relationships/image" Target="../media/image6.png"/><Relationship Id="rId12" Type="http://schemas.openxmlformats.org/officeDocument/2006/relationships/image" Target="../media/image530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5.png"/><Relationship Id="rId11" Type="http://schemas.openxmlformats.org/officeDocument/2006/relationships/image" Target="../media/image520.png"/><Relationship Id="rId5" Type="http://schemas.openxmlformats.org/officeDocument/2006/relationships/image" Target="../media/image460.png"/><Relationship Id="rId10" Type="http://schemas.openxmlformats.org/officeDocument/2006/relationships/image" Target="../media/image511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0.png"/><Relationship Id="rId2" Type="http://schemas.openxmlformats.org/officeDocument/2006/relationships/image" Target="../media/image5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Principal Component Analysis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dirty="0" smtClean="0"/>
              <a:t>CS771: Introduction to Machine Learning</a:t>
            </a:r>
            <a:endParaRPr lang="en-IN" dirty="0"/>
          </a:p>
          <a:p>
            <a:r>
              <a:rPr lang="en-IN" dirty="0" err="1" smtClean="0"/>
              <a:t>Purushottam</a:t>
            </a:r>
            <a:r>
              <a:rPr lang="en-IN" dirty="0" smtClean="0"/>
              <a:t> </a:t>
            </a:r>
            <a:r>
              <a:rPr lang="en-IN" dirty="0" err="1" smtClean="0"/>
              <a:t>Kar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B8E69-23A9-4619-9CFE-E27BFD8A78F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279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496" r="4827" b="46184"/>
          <a:stretch/>
        </p:blipFill>
        <p:spPr>
          <a:xfrm>
            <a:off x="9019759" y="717429"/>
            <a:ext cx="3003082" cy="29525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Shortcomings of PCA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53354" y="1111624"/>
                <a:ext cx="6250188" cy="5746376"/>
              </a:xfrm>
            </p:spPr>
            <p:txBody>
              <a:bodyPr>
                <a:normAutofit/>
              </a:bodyPr>
              <a:lstStyle/>
              <a:p>
                <a:r>
                  <a:rPr lang="en-IN" dirty="0" smtClean="0"/>
                  <a:t>PCA will reveal hidden structure within data if that hidden structure is a linear subspace</a:t>
                </a:r>
              </a:p>
              <a:p>
                <a:r>
                  <a:rPr lang="en-IN" dirty="0" smtClean="0"/>
                  <a:t>PCA fails to reveal hidden structure in data if data is lying on curved (hyper) surfaces</a:t>
                </a:r>
              </a:p>
              <a:p>
                <a:r>
                  <a:rPr lang="en-IN" dirty="0" smtClean="0"/>
                  <a:t>PCA may also fail if data is lying on an affine subspace</a:t>
                </a:r>
              </a:p>
              <a:p>
                <a:pPr lvl="2"/>
                <a:r>
                  <a:rPr lang="en-IN" dirty="0" smtClean="0"/>
                  <a:t>However, this can be easily overcome by mean </a:t>
                </a:r>
                <a:r>
                  <a:rPr lang="en-IN" dirty="0" err="1" smtClean="0"/>
                  <a:t>centering</a:t>
                </a:r>
                <a:r>
                  <a:rPr lang="en-IN" dirty="0" smtClean="0"/>
                  <a:t> data i.e. find </a:t>
                </a:r>
                <a14:m>
                  <m:oMath xmlns:m="http://schemas.openxmlformats.org/officeDocument/2006/math">
                    <m:r>
                      <a:rPr lang="en-IN" b="1" i="0" smtClean="0">
                        <a:latin typeface="Cambria Math" panose="02040503050406030204" pitchFamily="18" charset="0"/>
                      </a:rPr>
                      <m:t>𝛍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sSup>
                      <m:sSup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  <m:r>
                      <a:rPr lang="en-IN" b="1" i="1" smtClean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IN" b="1" dirty="0" smtClean="0"/>
                  <a:t> </a:t>
                </a:r>
                <a:r>
                  <a:rPr lang="en-IN" dirty="0" smtClean="0"/>
                  <a:t>and do PCA with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  <m:r>
                      <a:rPr lang="en-IN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b="0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IN" b="0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IN" b="1" i="0" dirty="0" smtClean="0">
                        <a:latin typeface="Cambria Math" panose="02040503050406030204" pitchFamily="18" charset="0"/>
                      </a:rPr>
                      <m:t>𝟏</m:t>
                    </m:r>
                    <m:sSup>
                      <m:sSupPr>
                        <m:ctrlPr>
                          <a:rPr lang="en-IN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1" i="0" dirty="0" smtClean="0">
                            <a:latin typeface="Cambria Math" panose="02040503050406030204" pitchFamily="18" charset="0"/>
                          </a:rPr>
                          <m:t>𝛍</m:t>
                        </m:r>
                      </m:e>
                      <m:sup>
                        <m:r>
                          <a:rPr lang="en-IN" b="1" i="0" dirty="0" smtClean="0"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</m:oMath>
                </a14:m>
                <a:endParaRPr lang="en-IN" b="1" dirty="0" smtClean="0"/>
              </a:p>
              <a:p>
                <a:pPr lvl="2"/>
                <a:r>
                  <a:rPr lang="en-IN" dirty="0" smtClean="0"/>
                  <a:t>Mean </a:t>
                </a:r>
                <a:r>
                  <a:rPr lang="en-IN" dirty="0" err="1" smtClean="0"/>
                  <a:t>centering</a:t>
                </a:r>
                <a:r>
                  <a:rPr lang="en-IN" dirty="0" smtClean="0"/>
                  <a:t> removes displacement</a:t>
                </a:r>
                <a:endParaRPr lang="en-IN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3354" y="1111624"/>
                <a:ext cx="6250188" cy="5746376"/>
              </a:xfrm>
              <a:blipFill>
                <a:blip r:embed="rId3"/>
                <a:stretch>
                  <a:fillRect l="-1073" t="-2545" r="-117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B8E69-23A9-4619-9CFE-E27BFD8A78F9}" type="slidenum">
              <a:rPr lang="en-US" smtClean="0"/>
              <a:t>10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503" b="45833"/>
          <a:stretch/>
        </p:blipFill>
        <p:spPr>
          <a:xfrm>
            <a:off x="6163905" y="785871"/>
            <a:ext cx="2750372" cy="2971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191" r="41911" b="4196"/>
          <a:stretch/>
        </p:blipFill>
        <p:spPr>
          <a:xfrm>
            <a:off x="7804073" y="5094015"/>
            <a:ext cx="3511602" cy="1405289"/>
          </a:xfrm>
          <a:prstGeom prst="rect">
            <a:avLst/>
          </a:prstGeom>
        </p:spPr>
      </p:pic>
      <p:sp>
        <p:nvSpPr>
          <p:cNvPr id="8" name="Rectangular Callout 7"/>
          <p:cNvSpPr/>
          <p:nvPr/>
        </p:nvSpPr>
        <p:spPr>
          <a:xfrm>
            <a:off x="6821295" y="218309"/>
            <a:ext cx="2815864" cy="567562"/>
          </a:xfrm>
          <a:prstGeom prst="wedgeRectCallout">
            <a:avLst>
              <a:gd name="adj1" fmla="val 68086"/>
              <a:gd name="adj2" fmla="val 63356"/>
            </a:avLst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 smtClean="0">
                <a:solidFill>
                  <a:schemeClr val="tx1"/>
                </a:solidFill>
                <a:latin typeface="+mj-lt"/>
              </a:rPr>
              <a:t>What PCA will give us</a:t>
            </a:r>
            <a:endParaRPr lang="en-US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9" name="Rectangular Callout 8"/>
          <p:cNvSpPr/>
          <p:nvPr/>
        </p:nvSpPr>
        <p:spPr>
          <a:xfrm>
            <a:off x="6163905" y="4344799"/>
            <a:ext cx="2728751" cy="588522"/>
          </a:xfrm>
          <a:prstGeom prst="wedgeRectCallout">
            <a:avLst>
              <a:gd name="adj1" fmla="val 65688"/>
              <a:gd name="adj2" fmla="val 105028"/>
            </a:avLst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 smtClean="0">
                <a:solidFill>
                  <a:schemeClr val="tx1"/>
                </a:solidFill>
                <a:latin typeface="+mj-lt"/>
              </a:rPr>
              <a:t>What we really want</a:t>
            </a:r>
            <a:endParaRPr lang="en-US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0" name="Rectangular Callout 9"/>
          <p:cNvSpPr/>
          <p:nvPr/>
        </p:nvSpPr>
        <p:spPr>
          <a:xfrm>
            <a:off x="9265919" y="3675755"/>
            <a:ext cx="2575058" cy="1092507"/>
          </a:xfrm>
          <a:prstGeom prst="wedgeRectCallout">
            <a:avLst>
              <a:gd name="adj1" fmla="val -86145"/>
              <a:gd name="adj2" fmla="val -53412"/>
            </a:avLst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 smtClean="0">
                <a:solidFill>
                  <a:schemeClr val="tx1"/>
                </a:solidFill>
                <a:latin typeface="+mj-lt"/>
              </a:rPr>
              <a:t>“Swiss Roll” data – used to be very popular in ML</a:t>
            </a:r>
            <a:endParaRPr lang="en-US" sz="240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36164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animBg="1"/>
      <p:bldP spid="9" grpId="0" animBg="1"/>
      <p:bldP spid="1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Applications of PCA – Space Savings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53353" y="1111623"/>
                <a:ext cx="11938645" cy="6141932"/>
              </a:xfrm>
            </p:spPr>
            <p:txBody>
              <a:bodyPr>
                <a:normAutofit/>
              </a:bodyPr>
              <a:lstStyle/>
              <a:p>
                <a:r>
                  <a:rPr lang="en-IN" dirty="0" smtClean="0"/>
                  <a:t>Given features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IN" dirty="0" smtClean="0"/>
                  <a:t>, takes </a:t>
                </a:r>
                <a14:m>
                  <m:oMath xmlns:m="http://schemas.openxmlformats.org/officeDocument/2006/math">
                    <m:r>
                      <a:rPr lang="en-I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𝒪</m:t>
                    </m:r>
                    <m:d>
                      <m:dPr>
                        <m:ctrlP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𝑛𝑑</m:t>
                        </m:r>
                      </m:e>
                    </m:d>
                  </m:oMath>
                </a14:m>
                <a:r>
                  <a:rPr lang="en-IN" dirty="0" smtClean="0"/>
                  <a:t> space to store, takes </a:t>
                </a:r>
                <a14:m>
                  <m:oMath xmlns:m="http://schemas.openxmlformats.org/officeDocument/2006/math">
                    <m:r>
                      <a:rPr lang="en-I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𝒪</m:t>
                    </m:r>
                    <m:d>
                      <m:dPr>
                        <m:ctrlP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𝑛𝑑</m:t>
                        </m:r>
                      </m:e>
                    </m:d>
                  </m:oMath>
                </a14:m>
                <a:r>
                  <a:rPr lang="en-IN" dirty="0" smtClean="0"/>
                  <a:t> time to apply a linear model </a:t>
                </a:r>
                <a14:m>
                  <m:oMath xmlns:m="http://schemas.openxmlformats.org/officeDocument/2006/math">
                    <m:r>
                      <a:rPr lang="en-IN" b="1" i="0" smtClean="0">
                        <a:latin typeface="Cambria Math" panose="02040503050406030204" pitchFamily="18" charset="0"/>
                      </a:rPr>
                      <m:t>𝐰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IN" dirty="0" smtClean="0"/>
                  <a:t> to all data points i.e. compute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IN" b="1" i="0" smtClean="0">
                        <a:latin typeface="Cambria Math" panose="02040503050406030204" pitchFamily="18" charset="0"/>
                      </a:rPr>
                      <m:t>𝐰</m:t>
                    </m:r>
                  </m:oMath>
                </a14:m>
                <a:endParaRPr lang="en-IN" b="1" dirty="0" smtClean="0"/>
              </a:p>
              <a:p>
                <a:pPr lvl="2"/>
                <a:r>
                  <a:rPr lang="en-IN" dirty="0" smtClean="0"/>
                  <a:t>Perform PCA and approximate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IN" dirty="0" smtClean="0"/>
                  <a:t> using top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IN" dirty="0" smtClean="0"/>
                  <a:t> singular pairs</a:t>
                </a:r>
              </a:p>
              <a:p>
                <a:pPr lvl="2"/>
                <a:r>
                  <a:rPr lang="en-IN" dirty="0" smtClean="0"/>
                  <a:t>Find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</m:acc>
                    <m:r>
                      <a:rPr lang="en-IN" b="1" i="1" dirty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IN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IN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IN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IN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n-IN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acc>
                      <m:accPr>
                        <m:chr m:val="̂"/>
                        <m:ctrlPr>
                          <a:rPr lang="en-IN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IN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</m:acc>
                    <m:r>
                      <a:rPr lang="en-IN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IN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IN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en-IN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IN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n-IN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acc>
                      <m:accPr>
                        <m:chr m:val="̂"/>
                        <m:ctrlPr>
                          <a:rPr lang="en-IN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IN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e>
                    </m:acc>
                    <m:r>
                      <a:rPr lang="en-IN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IN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IN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IN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IN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IN" dirty="0" smtClean="0"/>
                  <a:t> using power + peeling method</a:t>
                </a:r>
              </a:p>
              <a:p>
                <a:pPr lvl="3"/>
                <a:r>
                  <a:rPr lang="en-IN" dirty="0" err="1" smtClean="0"/>
                  <a:t>Approx</a:t>
                </a:r>
                <a:r>
                  <a:rPr lang="en-IN" dirty="0" smtClean="0"/>
                  <a:t>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≈</m:t>
                    </m:r>
                    <m:acc>
                      <m:accPr>
                        <m:chr m:val="̂"/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IN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  <m:r>
                      <a:rPr lang="en-IN" b="1" dirty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en-IN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IN" dirty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</m:acc>
                    <m:acc>
                      <m:accPr>
                        <m:chr m:val="̂"/>
                        <m:ctrlPr>
                          <a:rPr lang="en-IN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IN" i="0" dirty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</m:acc>
                    <m:sSup>
                      <m:sSupPr>
                        <m:ctrlPr>
                          <a:rPr lang="en-IN" b="1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IN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IN" dirty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acc>
                      </m:e>
                      <m:sup>
                        <m:r>
                          <a:rPr lang="en-IN" b="1" dirty="0"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</m:oMath>
                </a14:m>
                <a:r>
                  <a:rPr lang="en-IN" dirty="0" smtClean="0"/>
                  <a:t> as a rank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IN" dirty="0" smtClean="0"/>
                  <a:t> matrix. PCA gives the best such rank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IN" dirty="0" smtClean="0"/>
                  <a:t> approximation</a:t>
                </a:r>
              </a:p>
              <a:p>
                <a:pPr lvl="2"/>
                <a:r>
                  <a:rPr lang="en-IN" dirty="0" smtClean="0"/>
                  <a:t>Takes </a:t>
                </a:r>
                <a14:m>
                  <m:oMath xmlns:m="http://schemas.openxmlformats.org/officeDocument/2006/math">
                    <m:r>
                      <a:rPr lang="en-I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𝒪</m:t>
                    </m:r>
                    <m:d>
                      <m:dPr>
                        <m:ctrlP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I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I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I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</m:d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I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≪</m:t>
                    </m:r>
                    <m:r>
                      <a:rPr lang="en-I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𝑛𝑑</m:t>
                    </m:r>
                  </m:oMath>
                </a14:m>
                <a:r>
                  <a:rPr lang="en-IN" dirty="0" smtClean="0"/>
                  <a:t> space to store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</m:acc>
                    <m:r>
                      <a:rPr lang="en-IN" b="0" i="1" smtClean="0">
                        <a:latin typeface="Cambria Math" panose="02040503050406030204" pitchFamily="18" charset="0"/>
                      </a:rPr>
                      <m:t>,</m:t>
                    </m:r>
                    <m:acc>
                      <m:accPr>
                        <m:chr m:val="̂"/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acc>
                    <m:r>
                      <a:rPr lang="en-IN" b="0" i="1" smtClean="0">
                        <a:latin typeface="Cambria Math" panose="02040503050406030204" pitchFamily="18" charset="0"/>
                      </a:rPr>
                      <m:t>,</m:t>
                    </m:r>
                    <m:acc>
                      <m:accPr>
                        <m:chr m:val="̂"/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IN" b="0" i="0" smtClean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</m:acc>
                  </m:oMath>
                </a14:m>
                <a:endParaRPr lang="en-IN" dirty="0" smtClean="0"/>
              </a:p>
              <a:p>
                <a:pPr lvl="3"/>
                <a:r>
                  <a:rPr lang="en-IN" b="1" dirty="0"/>
                  <a:t>Warning</a:t>
                </a:r>
                <a:r>
                  <a:rPr lang="en-IN" dirty="0"/>
                  <a:t>: </a:t>
                </a:r>
                <a:r>
                  <a:rPr lang="en-IN" dirty="0" smtClean="0"/>
                  <a:t>the </a:t>
                </a:r>
                <a:r>
                  <a:rPr lang="en-IN" dirty="0"/>
                  <a:t>above </a:t>
                </a:r>
                <a:r>
                  <a:rPr lang="en-IN" dirty="0" smtClean="0"/>
                  <a:t>benefit is lost if we compute and store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IN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</m:oMath>
                </a14:m>
                <a:r>
                  <a:rPr lang="en-IN" dirty="0"/>
                  <a:t> </a:t>
                </a:r>
                <a:r>
                  <a:rPr lang="en-IN" dirty="0" smtClean="0"/>
                  <a:t>(instead, store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</m:acc>
                    <m:r>
                      <a:rPr lang="en-IN" i="1">
                        <a:latin typeface="Cambria Math" panose="02040503050406030204" pitchFamily="18" charset="0"/>
                      </a:rPr>
                      <m:t>,</m:t>
                    </m:r>
                    <m:acc>
                      <m:accPr>
                        <m:chr m:val="̂"/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acc>
                    <m:r>
                      <a:rPr lang="en-IN" i="1">
                        <a:latin typeface="Cambria Math" panose="02040503050406030204" pitchFamily="18" charset="0"/>
                      </a:rPr>
                      <m:t>,</m:t>
                    </m:r>
                    <m:acc>
                      <m:accPr>
                        <m:chr m:val="̂"/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IN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</m:acc>
                  </m:oMath>
                </a14:m>
                <a:r>
                  <a:rPr lang="en-IN" dirty="0" smtClean="0"/>
                  <a:t>)</a:t>
                </a:r>
              </a:p>
              <a:p>
                <a:pPr lvl="2"/>
                <a:r>
                  <a:rPr lang="en-IN" dirty="0" smtClean="0"/>
                  <a:t>Applying linear model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  <m:r>
                      <a:rPr lang="en-IN" b="1" i="0" dirty="0" smtClean="0">
                        <a:latin typeface="Cambria Math" panose="02040503050406030204" pitchFamily="18" charset="0"/>
                      </a:rPr>
                      <m:t>𝐰</m:t>
                    </m:r>
                    <m:r>
                      <a:rPr lang="en-IN" b="0" i="1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IN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IN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IN" dirty="0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</m:acc>
                        <m:d>
                          <m:dPr>
                            <m:ctrlPr>
                              <a:rPr lang="en-IN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IN" i="1" dirty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en-IN" i="0" dirty="0">
                                    <a:latin typeface="Cambria Math" panose="02040503050406030204" pitchFamily="18" charset="0"/>
                                  </a:rPr>
                                  <m:t>Σ</m:t>
                                </m:r>
                              </m:e>
                            </m:acc>
                            <m:d>
                              <m:dPr>
                                <m:ctrlPr>
                                  <a:rPr lang="en-IN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IN" b="1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IN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IN" dirty="0">
                                            <a:latin typeface="Cambria Math" panose="02040503050406030204" pitchFamily="18" charset="0"/>
                                          </a:rPr>
                                          <m:t>𝑉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IN" b="1" dirty="0">
                                        <a:latin typeface="Cambria Math" panose="02040503050406030204" pitchFamily="18" charset="0"/>
                                      </a:rPr>
                                      <m:t>⊤</m:t>
                                    </m:r>
                                  </m:sup>
                                </m:sSup>
                                <m:r>
                                  <a:rPr lang="en-IN" b="1" i="0" dirty="0" smtClean="0">
                                    <a:latin typeface="Cambria Math" panose="02040503050406030204" pitchFamily="18" charset="0"/>
                                  </a:rPr>
                                  <m:t>𝐰</m:t>
                                </m:r>
                              </m:e>
                            </m:d>
                          </m:e>
                        </m:d>
                      </m:e>
                    </m:d>
                  </m:oMath>
                </a14:m>
                <a:r>
                  <a:rPr lang="en-IN" i="0" dirty="0" smtClean="0"/>
                  <a:t> </a:t>
                </a:r>
                <a:r>
                  <a:rPr lang="en-IN" dirty="0" smtClean="0"/>
                  <a:t>takes</a:t>
                </a:r>
                <a:r>
                  <a:rPr lang="en-IN" i="0" dirty="0" smtClean="0"/>
                  <a:t> </a:t>
                </a:r>
                <a14:m>
                  <m:oMath xmlns:m="http://schemas.openxmlformats.org/officeDocument/2006/math">
                    <m:r>
                      <a:rPr lang="en-IN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𝒪</m:t>
                    </m:r>
                    <m:d>
                      <m:dPr>
                        <m:ctrlP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I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IN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IN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</m:d>
                        <m:r>
                          <a:rPr lang="en-IN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</m:t>
                        </m:r>
                        <m:r>
                          <a:rPr lang="en-IN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I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≪</m:t>
                    </m:r>
                    <m:r>
                      <a:rPr lang="en-I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𝑛𝑑</m:t>
                    </m:r>
                  </m:oMath>
                </a14:m>
                <a:r>
                  <a:rPr lang="en-IN" i="0" dirty="0" smtClean="0"/>
                  <a:t> </a:t>
                </a:r>
                <a:r>
                  <a:rPr lang="en-IN" dirty="0" smtClean="0"/>
                  <a:t>time</a:t>
                </a:r>
              </a:p>
              <a:p>
                <a:pPr lvl="3"/>
                <a:r>
                  <a:rPr lang="en-IN" b="1" dirty="0" smtClean="0"/>
                  <a:t>Warning</a:t>
                </a:r>
                <a:r>
                  <a:rPr lang="en-IN" dirty="0" smtClean="0"/>
                  <a:t>: </a:t>
                </a:r>
                <a:r>
                  <a:rPr lang="en-IN" dirty="0"/>
                  <a:t>the above benefit is lost if we compute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</m:oMath>
                </a14:m>
                <a:r>
                  <a:rPr lang="en-IN" dirty="0" smtClean="0"/>
                  <a:t> then compute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  <m:r>
                      <a:rPr lang="en-IN" b="1" dirty="0">
                        <a:latin typeface="Cambria Math" panose="02040503050406030204" pitchFamily="18" charset="0"/>
                      </a:rPr>
                      <m:t>𝐰</m:t>
                    </m:r>
                  </m:oMath>
                </a14:m>
                <a:endParaRPr lang="en-IN" dirty="0" smtClean="0"/>
              </a:p>
              <a:p>
                <a:r>
                  <a:rPr lang="en-IN" dirty="0" smtClean="0"/>
                  <a:t>How to choose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IN" i="0" dirty="0" smtClean="0"/>
                  <a:t>? Various considerations that pose a </a:t>
                </a:r>
                <a:r>
                  <a:rPr lang="en-IN" i="0" dirty="0" err="1" smtClean="0"/>
                  <a:t>tradeoff</a:t>
                </a:r>
                <a:endParaRPr lang="en-IN" i="0" dirty="0" smtClean="0"/>
              </a:p>
              <a:p>
                <a:pPr lvl="2"/>
                <a:r>
                  <a:rPr lang="en-IN" b="1" i="0" dirty="0" smtClean="0"/>
                  <a:t>Time/Space Budget</a:t>
                </a:r>
                <a:r>
                  <a:rPr lang="en-IN" i="0" dirty="0" smtClean="0"/>
                  <a:t>: choose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IN" i="0" dirty="0" smtClean="0"/>
                  <a:t> small enough </a:t>
                </a:r>
                <a:r>
                  <a:rPr lang="en-IN" i="0" dirty="0" err="1" smtClean="0"/>
                  <a:t>s.t.</a:t>
                </a:r>
                <a:r>
                  <a:rPr lang="en-IN" i="0" dirty="0" smtClean="0"/>
                  <a:t> </a:t>
                </a:r>
                <a14:m>
                  <m:oMath xmlns:m="http://schemas.openxmlformats.org/officeDocument/2006/math">
                    <m:r>
                      <a:rPr lang="en-IN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𝒪</m:t>
                    </m:r>
                    <m:d>
                      <m:dPr>
                        <m:ctrlP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I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IN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IN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</m:d>
                        <m:r>
                          <a:rPr lang="en-IN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</m:t>
                        </m:r>
                        <m:r>
                          <a:rPr lang="en-IN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</m:d>
                  </m:oMath>
                </a14:m>
                <a:r>
                  <a:rPr lang="en-IN" i="0" dirty="0" smtClean="0"/>
                  <a:t> is manageable</a:t>
                </a:r>
              </a:p>
              <a:p>
                <a:pPr lvl="2"/>
                <a:r>
                  <a:rPr lang="en-IN" b="1" i="0" dirty="0" smtClean="0"/>
                  <a:t>Error Tolerance</a:t>
                </a:r>
                <a:r>
                  <a:rPr lang="en-IN" i="0" dirty="0" smtClean="0"/>
                  <a:t>: choose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IN" i="0" dirty="0" smtClean="0"/>
                  <a:t> large enough </a:t>
                </a:r>
                <a:r>
                  <a:rPr lang="en-IN" i="0" dirty="0" err="1" smtClean="0"/>
                  <a:t>s.t.</a:t>
                </a:r>
                <a:r>
                  <a:rPr lang="en-IN" i="0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IN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acc>
                              <m:accPr>
                                <m:chr m:val="̂"/>
                                <m:ctrlP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</m:acc>
                          </m:e>
                        </m:d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</m:sSub>
                  </m:oMath>
                </a14:m>
                <a:r>
                  <a:rPr lang="en-IN" i="0" dirty="0" smtClean="0"/>
                  <a:t> is acceptable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3353" y="1111623"/>
                <a:ext cx="11938645" cy="6141932"/>
              </a:xfrm>
              <a:blipFill>
                <a:blip r:embed="rId2"/>
                <a:stretch>
                  <a:fillRect l="-562" t="-2282" r="-46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B8E69-23A9-4619-9CFE-E27BFD8A78F9}" type="slidenum">
              <a:rPr lang="en-US" smtClean="0"/>
              <a:t>11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1240" y="36190"/>
            <a:ext cx="1710758" cy="171075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ular Callout 5"/>
              <p:cNvSpPr/>
              <p:nvPr/>
            </p:nvSpPr>
            <p:spPr>
              <a:xfrm>
                <a:off x="6154220" y="95146"/>
                <a:ext cx="4462376" cy="1016477"/>
              </a:xfrm>
              <a:prstGeom prst="wedgeRectCallout">
                <a:avLst>
                  <a:gd name="adj1" fmla="val 65547"/>
                  <a:gd name="adj2" fmla="val 53725"/>
                </a:avLst>
              </a:prstGeom>
              <a:solidFill>
                <a:schemeClr val="bg1"/>
              </a:solidFill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sz="2400" dirty="0" smtClean="0">
                    <a:solidFill>
                      <a:schemeClr val="tx1"/>
                    </a:solidFill>
                    <a:latin typeface="+mj-lt"/>
                  </a:rPr>
                  <a:t>Is there are quick way to find whether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I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I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acc>
                              <m:accPr>
                                <m:chr m:val="̂"/>
                                <m:ctrlPr>
                                  <a:rPr lang="en-IN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IN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</m:acc>
                          </m:e>
                        </m:d>
                      </m:e>
                      <m:sub>
                        <m:r>
                          <a:rPr lang="en-I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</m:sSub>
                  </m:oMath>
                </a14:m>
                <a:r>
                  <a:rPr lang="en-IN" sz="2400" dirty="0" smtClean="0">
                    <a:solidFill>
                      <a:schemeClr val="tx1"/>
                    </a:solidFill>
                    <a:latin typeface="+mj-lt"/>
                  </a:rPr>
                  <a:t> is small or not? </a:t>
                </a:r>
                <a:endParaRPr lang="en-IN" sz="2400" b="1" dirty="0" smtClean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6" name="Rectangular Callout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4220" y="95146"/>
                <a:ext cx="4462376" cy="1016477"/>
              </a:xfrm>
              <a:prstGeom prst="wedgeRectCallout">
                <a:avLst>
                  <a:gd name="adj1" fmla="val 65547"/>
                  <a:gd name="adj2" fmla="val 53725"/>
                </a:avLst>
              </a:prstGeom>
              <a:blipFill>
                <a:blip r:embed="rId4"/>
                <a:stretch>
                  <a:fillRect l="-1408"/>
                </a:stretch>
              </a:blipFill>
              <a:ln w="381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15555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IN" dirty="0" smtClean="0"/>
                  <a:t>Finding the right value of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IN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838" t="-13636" b="-2215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53353" y="1111624"/>
                <a:ext cx="11938645" cy="5746376"/>
              </a:xfrm>
            </p:spPr>
            <p:txBody>
              <a:bodyPr>
                <a:normAutofit/>
              </a:bodyPr>
              <a:lstStyle/>
              <a:p>
                <a:r>
                  <a:rPr lang="en-IN" dirty="0" smtClean="0">
                    <a:solidFill>
                      <a:schemeClr val="tx1"/>
                    </a:solidFill>
                  </a:rPr>
                  <a:t>For </a:t>
                </a:r>
                <a14:m>
                  <m:oMath xmlns:m="http://schemas.openxmlformats.org/officeDocument/2006/math">
                    <m:r>
                      <a:rPr lang="en-I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I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I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IN" dirty="0" smtClean="0">
                    <a:solidFill>
                      <a:schemeClr val="tx1"/>
                    </a:solidFill>
                  </a:rPr>
                  <a:t>, we have </a:t>
                </a:r>
                <a14:m>
                  <m:oMath xmlns:m="http://schemas.openxmlformats.org/officeDocument/2006/math">
                    <m:r>
                      <a:rPr lang="en-I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I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I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I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I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I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  <m:e>
                        <m:sSub>
                          <m:sSubPr>
                            <m:ctrlPr>
                              <a:rPr lang="en-I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I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sSup>
                          <m:sSupPr>
                            <m:ctrlPr>
                              <a:rPr lang="en-I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b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𝐮</m:t>
                            </m:r>
                          </m:e>
                          <m:sup>
                            <m:r>
                              <a:rPr lang="en-I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</m:sSup>
                        <m:sSup>
                          <m:sSupPr>
                            <m:ctrlPr>
                              <a:rPr lang="en-I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I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IN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IN" b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𝐯</m:t>
                                    </m:r>
                                  </m:e>
                                  <m:sup>
                                    <m:r>
                                      <a:rPr lang="en-IN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p>
                                </m:sSup>
                              </m:e>
                            </m:d>
                          </m:e>
                          <m:sup>
                            <m:r>
                              <a:rPr lang="en-I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⊤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IN" dirty="0" smtClean="0">
                    <a:solidFill>
                      <a:schemeClr val="tx1"/>
                    </a:solidFill>
                  </a:rPr>
                  <a:t> and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I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I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  <m:r>
                      <a:rPr lang="en-I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I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I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I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I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  <m:e>
                        <m:sSub>
                          <m:sSubPr>
                            <m:ctrlPr>
                              <a:rPr lang="en-I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I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sSup>
                          <m:sSupPr>
                            <m:ctrlPr>
                              <a:rPr lang="en-I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b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𝐮</m:t>
                            </m:r>
                          </m:e>
                          <m:sup>
                            <m:r>
                              <a:rPr lang="en-I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</m:sSup>
                        <m:sSup>
                          <m:sSupPr>
                            <m:ctrlPr>
                              <a:rPr lang="en-I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I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IN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IN" b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𝐯</m:t>
                                    </m:r>
                                  </m:e>
                                  <m:sup>
                                    <m:r>
                                      <a:rPr lang="en-IN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p>
                                </m:sSup>
                              </m:e>
                            </m:d>
                          </m:e>
                          <m:sup>
                            <m:r>
                              <a:rPr lang="en-I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⊤</m:t>
                            </m:r>
                          </m:sup>
                        </m:sSup>
                      </m:e>
                    </m:nary>
                  </m:oMath>
                </a14:m>
                <a:endParaRPr lang="en-IN" dirty="0" smtClean="0"/>
              </a:p>
              <a:p>
                <a:pPr lvl="2"/>
                <a:r>
                  <a:rPr lang="en-IN" dirty="0" smtClean="0"/>
                  <a:t>Thus, ignoring peeling errors, we get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̂"/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  <m:r>
                      <a:rPr lang="en-IN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I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I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I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I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I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r>
                          <a:rPr lang="en-I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  <m:e>
                        <m:sSub>
                          <m:sSubPr>
                            <m:ctrlPr>
                              <a:rPr lang="en-I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I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sSup>
                          <m:sSupPr>
                            <m:ctrlPr>
                              <a:rPr lang="en-I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b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𝐮</m:t>
                            </m:r>
                          </m:e>
                          <m:sup>
                            <m:r>
                              <a:rPr lang="en-I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</m:sSup>
                        <m:sSup>
                          <m:sSupPr>
                            <m:ctrlPr>
                              <a:rPr lang="en-I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I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IN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IN" b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𝐯</m:t>
                                    </m:r>
                                  </m:e>
                                  <m:sup>
                                    <m:r>
                                      <a:rPr lang="en-IN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p>
                                </m:sSup>
                              </m:e>
                            </m:d>
                          </m:e>
                          <m:sup>
                            <m:r>
                              <a:rPr lang="en-I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⊤</m:t>
                            </m:r>
                          </m:sup>
                        </m:sSup>
                      </m:e>
                    </m:nary>
                  </m:oMath>
                </a14:m>
                <a:endParaRPr lang="en-IN" dirty="0" smtClean="0"/>
              </a:p>
              <a:p>
                <a:pPr lvl="2"/>
                <a:r>
                  <a:rPr lang="en-IN" b="1" dirty="0" smtClean="0"/>
                  <a:t>Fact</a:t>
                </a:r>
                <a:r>
                  <a:rPr lang="en-IN" dirty="0" smtClean="0"/>
                  <a:t>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IN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I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IN" b="0" i="0" smtClean="0">
                        <a:latin typeface="Cambria Math" panose="02040503050406030204" pitchFamily="18" charset="0"/>
                      </a:rPr>
                      <m:t>tr</m:t>
                    </m:r>
                    <m:d>
                      <m:d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⊤</m:t>
                            </m:r>
                          </m:sup>
                        </m:s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I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IN" b="0" i="0" smtClean="0">
                        <a:latin typeface="Cambria Math" panose="02040503050406030204" pitchFamily="18" charset="0"/>
                      </a:rPr>
                      <m:t>tr</m:t>
                    </m:r>
                    <m:d>
                      <m:d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sSup>
                          <m:sSupPr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⊤</m:t>
                            </m:r>
                          </m:sup>
                        </m:sSup>
                      </m:e>
                    </m:d>
                  </m:oMath>
                </a14:m>
                <a:r>
                  <a:rPr lang="en-IN" dirty="0" smtClean="0"/>
                  <a:t> where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b="0" i="0" smtClean="0">
                        <a:latin typeface="Cambria Math" panose="02040503050406030204" pitchFamily="18" charset="0"/>
                      </a:rPr>
                      <m:t>tr</m:t>
                    </m:r>
                  </m:oMath>
                </a14:m>
                <a:r>
                  <a:rPr lang="en-IN" dirty="0" smtClean="0"/>
                  <a:t> is the trace (sum of diagonal)</a:t>
                </a:r>
              </a:p>
              <a:p>
                <a:pPr lvl="2"/>
                <a14:m>
                  <m:oMath xmlns:m="http://schemas.openxmlformats.org/officeDocument/2006/math">
                    <m:sSubSup>
                      <m:sSubSup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IN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IN">
                                <a:latin typeface="Cambria Math" panose="02040503050406030204" pitchFamily="18" charset="0"/>
                              </a:rPr>
                              <m:t>−</m:t>
                            </m:r>
                            <m:acc>
                              <m:accPr>
                                <m:chr m:val="̂"/>
                                <m:ctrlPr>
                                  <a:rPr lang="en-IN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IN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</m:acc>
                          </m:e>
                        </m:d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I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IN" b="0" i="0" smtClean="0">
                        <a:latin typeface="Cambria Math" panose="02040503050406030204" pitchFamily="18" charset="0"/>
                      </a:rPr>
                      <m:t>tr</m:t>
                    </m:r>
                    <m:d>
                      <m:d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en-I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IN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IN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IN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IN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  <m:sup>
                            <m:r>
                              <a:rPr lang="en-IN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p>
                          <m:e>
                            <m:sSubSup>
                              <m:sSubSupPr>
                                <m:ctrlPr>
                                  <a:rPr lang="en-I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IN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IN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lang="en-I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  <m:sSup>
                              <m:sSupPr>
                                <m:ctrlPr>
                                  <a:rPr lang="en-I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IN" b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𝐯</m:t>
                                </m:r>
                              </m:e>
                              <m:sup>
                                <m:r>
                                  <a:rPr lang="en-IN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I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IN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IN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IN" b="1" i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𝐮</m:t>
                                        </m:r>
                                      </m:e>
                                      <m:sup>
                                        <m:r>
                                          <a:rPr lang="en-IN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  <m:sup>
                                <m:r>
                                  <a:rPr lang="en-IN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⊤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I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IN" b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𝐮</m:t>
                                </m:r>
                              </m:e>
                              <m:sup>
                                <m:r>
                                  <a:rPr lang="en-IN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I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IN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IN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IN" b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𝐯</m:t>
                                        </m:r>
                                      </m:e>
                                      <m:sup>
                                        <m:r>
                                          <a:rPr lang="en-IN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  <m:sup>
                                <m:r>
                                  <a:rPr lang="en-IN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⊤</m:t>
                                </m:r>
                              </m:sup>
                            </m:sSup>
                          </m:e>
                        </m:nary>
                        <m:r>
                          <a:rPr lang="en-I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I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IN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I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≠</m:t>
                            </m:r>
                            <m:r>
                              <a:rPr lang="en-I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I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IN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I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I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en-I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IN" b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𝐯</m:t>
                                </m:r>
                              </m:e>
                              <m:sup>
                                <m:r>
                                  <a:rPr lang="en-I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I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IN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IN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IN" b="1" i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𝐮</m:t>
                                        </m:r>
                                      </m:e>
                                      <m:sup>
                                        <m:r>
                                          <a:rPr lang="en-IN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  <m:sup>
                                <m:r>
                                  <a:rPr lang="en-IN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⊤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I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IN" b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𝐮</m:t>
                                </m:r>
                              </m:e>
                              <m:sup>
                                <m:r>
                                  <a:rPr lang="en-I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I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IN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IN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IN" b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𝐯</m:t>
                                        </m:r>
                                      </m:e>
                                      <m:sup>
                                        <m:r>
                                          <a:rPr lang="en-IN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  <m:sup>
                                <m:r>
                                  <a:rPr lang="en-IN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⊤</m:t>
                                </m:r>
                              </m:sup>
                            </m:sSup>
                          </m:e>
                        </m:nary>
                      </m:e>
                    </m:d>
                  </m:oMath>
                </a14:m>
                <a:endParaRPr lang="en-IN" dirty="0" smtClean="0"/>
              </a:p>
              <a:p>
                <a:pPr lvl="2"/>
                <a:r>
                  <a:rPr lang="en-IN" dirty="0" smtClean="0"/>
                  <a:t>Now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1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𝐮</m:t>
                        </m:r>
                      </m:e>
                      <m:sup>
                        <m:r>
                          <a:rPr lang="en-IN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p>
                    </m:sSup>
                  </m:oMath>
                </a14:m>
                <a:r>
                  <a:rPr lang="en-IN" dirty="0" smtClean="0"/>
                  <a:t> are orthonormal and so are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  <m:sup>
                        <m:r>
                          <a:rPr lang="en-IN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p>
                    </m:sSup>
                  </m:oMath>
                </a14:m>
                <a:r>
                  <a:rPr lang="en-IN" dirty="0" smtClean="0"/>
                  <a:t> i.e.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I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I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IN" b="1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𝐮</m:t>
                                </m:r>
                              </m:e>
                              <m:sup>
                                <m:r>
                                  <a:rPr lang="en-IN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IN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  <m:sSup>
                      <m:sSupPr>
                        <m:ctrlPr>
                          <a:rPr lang="en-I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𝐮</m:t>
                        </m:r>
                      </m:e>
                      <m:sup>
                        <m:r>
                          <a:rPr lang="en-IN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p>
                    <m:r>
                      <a:rPr lang="en-I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IN" dirty="0" smtClean="0"/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I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I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IN" b="1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𝐮</m:t>
                                </m:r>
                              </m:e>
                              <m:sup>
                                <m:r>
                                  <a:rPr lang="en-IN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IN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  <m:sSup>
                      <m:sSupPr>
                        <m:ctrlPr>
                          <a:rPr lang="en-I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𝐮</m:t>
                        </m:r>
                      </m:e>
                      <m:sup>
                        <m:r>
                          <a:rPr lang="en-IN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p>
                    </m:sSup>
                    <m:r>
                      <a:rPr lang="en-I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IN" dirty="0" smtClean="0"/>
              </a:p>
              <a:p>
                <a:pPr lvl="2"/>
                <a14:m>
                  <m:oMath xmlns:m="http://schemas.openxmlformats.org/officeDocument/2006/math">
                    <m:sSubSup>
                      <m:sSubSup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IN">
                                <a:latin typeface="Cambria Math" panose="02040503050406030204" pitchFamily="18" charset="0"/>
                              </a:rPr>
                              <m:t>−</m:t>
                            </m:r>
                            <m:acc>
                              <m:accPr>
                                <m:chr m:val="̂"/>
                                <m:ctrlPr>
                                  <a:rPr lang="en-IN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IN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</m:acc>
                          </m:e>
                        </m:d>
                      </m:e>
                      <m:sub>
                        <m:r>
                          <a:rPr lang="en-IN"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  <m:sup>
                        <m:r>
                          <a:rPr lang="en-IN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IN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IN" i="0">
                        <a:latin typeface="Cambria Math" panose="02040503050406030204" pitchFamily="18" charset="0"/>
                      </a:rPr>
                      <m:t>tr</m:t>
                    </m:r>
                    <m:d>
                      <m:d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en-I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IN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IN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IN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IN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  <m:sup>
                            <m:r>
                              <a:rPr lang="en-IN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p>
                          <m:e>
                            <m:sSubSup>
                              <m:sSubSupPr>
                                <m:ctrlPr>
                                  <a:rPr lang="en-I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IN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IN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lang="en-IN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  <m:sSup>
                              <m:sSupPr>
                                <m:ctrlPr>
                                  <a:rPr lang="en-I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IN" b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𝐯</m:t>
                                </m:r>
                              </m:e>
                              <m:sup>
                                <m:r>
                                  <a:rPr lang="en-IN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I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IN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IN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IN" b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𝐯</m:t>
                                        </m:r>
                                      </m:e>
                                      <m:sup>
                                        <m:r>
                                          <a:rPr lang="en-IN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  <m:sup>
                                <m:r>
                                  <a:rPr lang="en-IN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⊤</m:t>
                                </m:r>
                              </m:sup>
                            </m:sSup>
                          </m:e>
                        </m:nary>
                      </m:e>
                    </m:d>
                    <m:r>
                      <a:rPr lang="en-I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I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IN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IN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IN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IN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r>
                          <a:rPr lang="en-IN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  <m:e>
                        <m:sSubSup>
                          <m:sSubSupPr>
                            <m:ctrlPr>
                              <a:rPr lang="en-I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IN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IN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IN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m:rPr>
                            <m:sty m:val="p"/>
                          </m:rPr>
                          <a:rPr lang="en-IN" i="0">
                            <a:latin typeface="Cambria Math" panose="02040503050406030204" pitchFamily="18" charset="0"/>
                          </a:rPr>
                          <m:t>tr</m:t>
                        </m:r>
                        <m:d>
                          <m:d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I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IN" b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𝐯</m:t>
                                </m:r>
                              </m:e>
                              <m:sup>
                                <m:r>
                                  <a:rPr lang="en-IN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I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IN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IN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IN" b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𝐯</m:t>
                                        </m:r>
                                      </m:e>
                                      <m:sup>
                                        <m:r>
                                          <a:rPr lang="en-IN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  <m:sup>
                                <m:r>
                                  <a:rPr lang="en-IN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⊤</m:t>
                                </m:r>
                              </m:sup>
                            </m:sSup>
                          </m:e>
                        </m:d>
                      </m:e>
                    </m:nary>
                    <m:r>
                      <a:rPr lang="en-I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I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IN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IN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IN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IN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r>
                          <a:rPr lang="en-IN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  <m:e>
                        <m:sSubSup>
                          <m:sSubSupPr>
                            <m:ctrlPr>
                              <a:rPr lang="en-I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IN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IN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IN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nary>
                  </m:oMath>
                </a14:m>
                <a:endParaRPr lang="en-IN" dirty="0" smtClean="0"/>
              </a:p>
              <a:p>
                <a:pPr lvl="2"/>
                <a:r>
                  <a:rPr lang="en-IN" dirty="0" smtClean="0"/>
                  <a:t>Used linearity of trace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i="0">
                        <a:latin typeface="Cambria Math" panose="02040503050406030204" pitchFamily="18" charset="0"/>
                      </a:rPr>
                      <m:t>tr</m:t>
                    </m:r>
                    <m:d>
                      <m:d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I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b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𝐯</m:t>
                            </m:r>
                          </m:e>
                          <m:sup>
                            <m:r>
                              <a:rPr lang="en-IN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</m:sSup>
                        <m:sSup>
                          <m:sSupPr>
                            <m:ctrlPr>
                              <a:rPr lang="en-I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I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IN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IN" b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𝐯</m:t>
                                    </m:r>
                                  </m:e>
                                  <m:sup>
                                    <m:r>
                                      <a:rPr lang="en-IN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p>
                                </m:sSup>
                              </m:e>
                            </m:d>
                          </m:e>
                          <m:sup>
                            <m:r>
                              <a:rPr lang="en-IN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⊤</m:t>
                            </m:r>
                          </m:sup>
                        </m:sSup>
                      </m:e>
                    </m:d>
                    <m:r>
                      <a:rPr lang="en-I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IN" i="0">
                        <a:latin typeface="Cambria Math" panose="02040503050406030204" pitchFamily="18" charset="0"/>
                      </a:rPr>
                      <m:t>tr</m:t>
                    </m:r>
                    <m:d>
                      <m:d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I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p>
                              <m:sSupPr>
                                <m:ctrlPr>
                                  <a:rPr lang="en-I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IN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IN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IN" b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𝐯</m:t>
                                        </m:r>
                                      </m:e>
                                      <m:sup>
                                        <m:r>
                                          <a:rPr lang="en-IN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  <m:sup>
                                <m:r>
                                  <a:rPr lang="en-IN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⊤</m:t>
                                </m:r>
                              </m:sup>
                            </m:sSup>
                            <m:r>
                              <a:rPr lang="en-IN" b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𝐯</m:t>
                            </m:r>
                          </m:e>
                          <m:sup>
                            <m:r>
                              <a:rPr lang="en-IN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</m:sSup>
                      </m:e>
                    </m:d>
                    <m:r>
                      <a:rPr lang="en-I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IN" dirty="0" smtClean="0"/>
                  <a:t> </a:t>
                </a:r>
                <a:r>
                  <a:rPr lang="en-IN" dirty="0"/>
                  <a:t>to show </a:t>
                </a:r>
                <a:r>
                  <a:rPr lang="en-IN" dirty="0" smtClean="0"/>
                  <a:t>this</a:t>
                </a:r>
              </a:p>
              <a:p>
                <a:r>
                  <a:rPr lang="en-IN" dirty="0" smtClean="0"/>
                  <a:t>Similarly, can show that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  <m:sup>
                        <m:r>
                          <a:rPr lang="en-IN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IN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I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IN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IN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IN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  <m:e>
                        <m:sSubSup>
                          <m:sSubSupPr>
                            <m:ctrlPr>
                              <a:rPr lang="en-I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IN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IN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IN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nary>
                  </m:oMath>
                </a14:m>
                <a:endParaRPr lang="en-IN" dirty="0" smtClean="0"/>
              </a:p>
              <a:p>
                <a:pPr lvl="2"/>
                <a:r>
                  <a:rPr lang="en-IN" dirty="0" smtClean="0"/>
                  <a:t>A prominent knee point, if one exists, gives us a good idea of the true intrinsic dimensionality of the data</a:t>
                </a:r>
                <a:endParaRPr lang="en-IN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3353" y="1111624"/>
                <a:ext cx="11938645" cy="5746376"/>
              </a:xfrm>
              <a:blipFill>
                <a:blip r:embed="rId3"/>
                <a:stretch>
                  <a:fillRect l="-562" t="-424" b="-10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B8E69-23A9-4619-9CFE-E27BFD8A78F9}" type="slidenum">
              <a:rPr lang="en-US" smtClean="0"/>
              <a:t>12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9904" y="184929"/>
            <a:ext cx="1792096" cy="179209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ular Callout 5"/>
              <p:cNvSpPr/>
              <p:nvPr/>
            </p:nvSpPr>
            <p:spPr>
              <a:xfrm>
                <a:off x="2270589" y="123633"/>
                <a:ext cx="8210115" cy="1499041"/>
              </a:xfrm>
              <a:prstGeom prst="wedgeRectCallout">
                <a:avLst>
                  <a:gd name="adj1" fmla="val 59154"/>
                  <a:gd name="adj2" fmla="val 38409"/>
                </a:avLst>
              </a:prstGeom>
              <a:solidFill>
                <a:schemeClr val="bg1"/>
              </a:solidFill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sz="2400" dirty="0" smtClean="0">
                    <a:solidFill>
                      <a:schemeClr val="tx1"/>
                    </a:solidFill>
                    <a:latin typeface="+mj-lt"/>
                  </a:rPr>
                  <a:t>So, first find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I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I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sz="24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e>
                      <m:sub>
                        <m:r>
                          <a:rPr lang="en-I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  <m:sup>
                        <m:r>
                          <a:rPr lang="en-I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IN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I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IN" sz="2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IN" sz="2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IN" sz="2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  <m:e>
                        <m:sSubSup>
                          <m:sSubSupPr>
                            <m:ctrlPr>
                              <a:rPr lang="en-I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IN" sz="24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IN" sz="24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IN" sz="24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nary>
                  </m:oMath>
                </a14:m>
                <a:r>
                  <a:rPr lang="en-IN" sz="2400" dirty="0" smtClean="0">
                    <a:solidFill>
                      <a:schemeClr val="tx1"/>
                    </a:solidFill>
                    <a:latin typeface="+mj-lt"/>
                  </a:rPr>
                  <a:t>. Then, once you have a PCA for some value of </a:t>
                </a:r>
                <a14:m>
                  <m:oMath xmlns:m="http://schemas.openxmlformats.org/officeDocument/2006/math">
                    <m:r>
                      <a:rPr lang="en-I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IN" sz="2400" dirty="0" smtClean="0">
                    <a:solidFill>
                      <a:schemeClr val="tx1"/>
                    </a:solidFill>
                    <a:latin typeface="+mj-lt"/>
                  </a:rPr>
                  <a:t>, compute the squared sum of singular values you have got i.e.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en-I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IN" sz="2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IN" sz="2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  <m:e>
                        <m:sSubSup>
                          <m:sSubSupPr>
                            <m:ctrlPr>
                              <a:rPr lang="en-I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IN" sz="24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IN" sz="24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IN" sz="24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nary>
                  </m:oMath>
                </a14:m>
                <a:r>
                  <a:rPr lang="en-IN" sz="2400" dirty="0" smtClean="0">
                    <a:solidFill>
                      <a:schemeClr val="tx1"/>
                    </a:solidFill>
                    <a:latin typeface="+mj-lt"/>
                  </a:rPr>
                  <a:t>. Use this to get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en-I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IN" sz="2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IN" sz="2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IN" sz="2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IN" sz="2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r>
                          <a:rPr lang="en-IN" sz="2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  <m:e>
                        <m:sSubSup>
                          <m:sSubSupPr>
                            <m:ctrlPr>
                              <a:rPr lang="en-I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IN" sz="24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IN" sz="24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IN" sz="24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nary>
                    <m:r>
                      <a:rPr lang="en-I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I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I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sz="24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IN" sz="24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acc>
                              <m:accPr>
                                <m:chr m:val="̂"/>
                                <m:ctrlPr>
                                  <a:rPr lang="en-IN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IN" sz="24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</m:acc>
                          </m:e>
                        </m:d>
                      </m:e>
                      <m:sub>
                        <m:r>
                          <a:rPr lang="en-IN" sz="2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  <m:sup>
                        <m:r>
                          <a:rPr lang="en-IN" sz="2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en-IN" sz="2400" dirty="0" smtClean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6" name="Rectangular Callout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0589" y="123633"/>
                <a:ext cx="8210115" cy="1499041"/>
              </a:xfrm>
              <a:prstGeom prst="wedgeRectCallout">
                <a:avLst>
                  <a:gd name="adj1" fmla="val 59154"/>
                  <a:gd name="adj2" fmla="val 38409"/>
                </a:avLst>
              </a:prstGeom>
              <a:blipFill>
                <a:blip r:embed="rId5"/>
                <a:stretch>
                  <a:fillRect l="-609" b="-1190"/>
                </a:stretch>
              </a:blipFill>
              <a:ln w="381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/>
          <p:cNvGrpSpPr/>
          <p:nvPr/>
        </p:nvGrpSpPr>
        <p:grpSpPr>
          <a:xfrm>
            <a:off x="10620651" y="2187057"/>
            <a:ext cx="1468606" cy="1238929"/>
            <a:chOff x="12383748" y="1219011"/>
            <a:chExt cx="1862104" cy="1570887"/>
          </a:xfrm>
        </p:grpSpPr>
        <p:sp>
          <p:nvSpPr>
            <p:cNvPr id="8" name="Freeform 7"/>
            <p:cNvSpPr/>
            <p:nvPr/>
          </p:nvSpPr>
          <p:spPr>
            <a:xfrm>
              <a:off x="12383748" y="1219011"/>
              <a:ext cx="1862104" cy="1570887"/>
            </a:xfrm>
            <a:custGeom>
              <a:avLst/>
              <a:gdLst>
                <a:gd name="connsiteX0" fmla="*/ 720726 w 1441452"/>
                <a:gd name="connsiteY0" fmla="*/ 0 h 1216022"/>
                <a:gd name="connsiteX1" fmla="*/ 1437731 w 1441452"/>
                <a:gd name="connsiteY1" fmla="*/ 718294 h 1216022"/>
                <a:gd name="connsiteX2" fmla="*/ 1441452 w 1441452"/>
                <a:gd name="connsiteY2" fmla="*/ 800098 h 1216022"/>
                <a:gd name="connsiteX3" fmla="*/ 1426809 w 1441452"/>
                <a:gd name="connsiteY3" fmla="*/ 883920 h 1216022"/>
                <a:gd name="connsiteX4" fmla="*/ 720726 w 1441452"/>
                <a:gd name="connsiteY4" fmla="*/ 1216022 h 1216022"/>
                <a:gd name="connsiteX5" fmla="*/ 14643 w 1441452"/>
                <a:gd name="connsiteY5" fmla="*/ 883920 h 1216022"/>
                <a:gd name="connsiteX6" fmla="*/ 0 w 1441452"/>
                <a:gd name="connsiteY6" fmla="*/ 800098 h 1216022"/>
                <a:gd name="connsiteX7" fmla="*/ 3721 w 1441452"/>
                <a:gd name="connsiteY7" fmla="*/ 718294 h 1216022"/>
                <a:gd name="connsiteX8" fmla="*/ 720726 w 1441452"/>
                <a:gd name="connsiteY8" fmla="*/ 0 h 1216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41452" h="1216022">
                  <a:moveTo>
                    <a:pt x="720726" y="0"/>
                  </a:moveTo>
                  <a:cubicBezTo>
                    <a:pt x="1093894" y="0"/>
                    <a:pt x="1400823" y="314839"/>
                    <a:pt x="1437731" y="718294"/>
                  </a:cubicBezTo>
                  <a:lnTo>
                    <a:pt x="1441452" y="800098"/>
                  </a:lnTo>
                  <a:lnTo>
                    <a:pt x="1426809" y="883920"/>
                  </a:lnTo>
                  <a:cubicBezTo>
                    <a:pt x="1359604" y="1073450"/>
                    <a:pt x="1069016" y="1216022"/>
                    <a:pt x="720726" y="1216022"/>
                  </a:cubicBezTo>
                  <a:cubicBezTo>
                    <a:pt x="372436" y="1216022"/>
                    <a:pt x="81848" y="1073450"/>
                    <a:pt x="14643" y="883920"/>
                  </a:cubicBezTo>
                  <a:lnTo>
                    <a:pt x="0" y="800098"/>
                  </a:lnTo>
                  <a:lnTo>
                    <a:pt x="3721" y="718294"/>
                  </a:lnTo>
                  <a:cubicBezTo>
                    <a:pt x="40630" y="314839"/>
                    <a:pt x="347558" y="0"/>
                    <a:pt x="720726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9" name="Freeform 8"/>
            <p:cNvSpPr/>
            <p:nvPr/>
          </p:nvSpPr>
          <p:spPr>
            <a:xfrm rot="10800000">
              <a:off x="12542947" y="1611492"/>
              <a:ext cx="1543705" cy="969673"/>
            </a:xfrm>
            <a:custGeom>
              <a:avLst/>
              <a:gdLst>
                <a:gd name="connsiteX0" fmla="*/ 597490 w 1194980"/>
                <a:gd name="connsiteY0" fmla="*/ 0 h 750623"/>
                <a:gd name="connsiteX1" fmla="*/ 1194980 w 1194980"/>
                <a:gd name="connsiteY1" fmla="*/ 278342 h 750623"/>
                <a:gd name="connsiteX2" fmla="*/ 597490 w 1194980"/>
                <a:gd name="connsiteY2" fmla="*/ 750623 h 750623"/>
                <a:gd name="connsiteX3" fmla="*/ 0 w 1194980"/>
                <a:gd name="connsiteY3" fmla="*/ 278342 h 750623"/>
                <a:gd name="connsiteX4" fmla="*/ 597490 w 1194980"/>
                <a:gd name="connsiteY4" fmla="*/ 0 h 750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4980" h="750623">
                  <a:moveTo>
                    <a:pt x="597490" y="0"/>
                  </a:moveTo>
                  <a:cubicBezTo>
                    <a:pt x="927475" y="0"/>
                    <a:pt x="1194980" y="124618"/>
                    <a:pt x="1194980" y="278342"/>
                  </a:cubicBezTo>
                  <a:cubicBezTo>
                    <a:pt x="1194980" y="539176"/>
                    <a:pt x="927475" y="750623"/>
                    <a:pt x="597490" y="750623"/>
                  </a:cubicBezTo>
                  <a:cubicBezTo>
                    <a:pt x="267505" y="750623"/>
                    <a:pt x="0" y="539176"/>
                    <a:pt x="0" y="278342"/>
                  </a:cubicBezTo>
                  <a:cubicBezTo>
                    <a:pt x="0" y="124618"/>
                    <a:pt x="267505" y="0"/>
                    <a:pt x="597490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" name="Freeform 9"/>
            <p:cNvSpPr/>
            <p:nvPr/>
          </p:nvSpPr>
          <p:spPr>
            <a:xfrm>
              <a:off x="13314800" y="1219011"/>
              <a:ext cx="931052" cy="1570887"/>
            </a:xfrm>
            <a:custGeom>
              <a:avLst/>
              <a:gdLst>
                <a:gd name="connsiteX0" fmla="*/ 0 w 720726"/>
                <a:gd name="connsiteY0" fmla="*/ 0 h 1216022"/>
                <a:gd name="connsiteX1" fmla="*/ 717005 w 720726"/>
                <a:gd name="connsiteY1" fmla="*/ 718294 h 1216022"/>
                <a:gd name="connsiteX2" fmla="*/ 720726 w 720726"/>
                <a:gd name="connsiteY2" fmla="*/ 800098 h 1216022"/>
                <a:gd name="connsiteX3" fmla="*/ 706083 w 720726"/>
                <a:gd name="connsiteY3" fmla="*/ 883920 h 1216022"/>
                <a:gd name="connsiteX4" fmla="*/ 0 w 720726"/>
                <a:gd name="connsiteY4" fmla="*/ 1216022 h 1216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0726" h="1216022">
                  <a:moveTo>
                    <a:pt x="0" y="0"/>
                  </a:moveTo>
                  <a:cubicBezTo>
                    <a:pt x="373168" y="0"/>
                    <a:pt x="680097" y="314839"/>
                    <a:pt x="717005" y="718294"/>
                  </a:cubicBezTo>
                  <a:lnTo>
                    <a:pt x="720726" y="800098"/>
                  </a:lnTo>
                  <a:lnTo>
                    <a:pt x="706083" y="883920"/>
                  </a:lnTo>
                  <a:cubicBezTo>
                    <a:pt x="638878" y="1073450"/>
                    <a:pt x="348290" y="1216022"/>
                    <a:pt x="0" y="1216022"/>
                  </a:cubicBezTo>
                  <a:close/>
                </a:path>
              </a:pathLst>
            </a:custGeom>
            <a:solidFill>
              <a:schemeClr val="tx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1" name="Oval 10"/>
            <p:cNvSpPr/>
            <p:nvPr/>
          </p:nvSpPr>
          <p:spPr>
            <a:xfrm rot="1665767">
              <a:off x="12772445" y="2008188"/>
              <a:ext cx="462622" cy="333492"/>
            </a:xfrm>
            <a:prstGeom prst="ellipse">
              <a:avLst/>
            </a:prstGeom>
            <a:pattFill prst="dkHorz">
              <a:fgClr>
                <a:schemeClr val="tx1"/>
              </a:fgClr>
              <a:bgClr>
                <a:schemeClr val="accent3">
                  <a:lumMod val="75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2" name="Oval 11"/>
            <p:cNvSpPr/>
            <p:nvPr/>
          </p:nvSpPr>
          <p:spPr>
            <a:xfrm rot="19934233" flipV="1">
              <a:off x="13397236" y="2008187"/>
              <a:ext cx="462622" cy="333492"/>
            </a:xfrm>
            <a:prstGeom prst="ellipse">
              <a:avLst/>
            </a:prstGeom>
            <a:pattFill prst="dkHorz">
              <a:fgClr>
                <a:schemeClr val="tx1"/>
              </a:fgClr>
              <a:bgClr>
                <a:schemeClr val="accent3">
                  <a:lumMod val="75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ular Callout 12"/>
              <p:cNvSpPr/>
              <p:nvPr/>
            </p:nvSpPr>
            <p:spPr>
              <a:xfrm>
                <a:off x="253351" y="1953699"/>
                <a:ext cx="10296929" cy="2183922"/>
              </a:xfrm>
              <a:prstGeom prst="wedgeRectCallout">
                <a:avLst>
                  <a:gd name="adj1" fmla="val 57877"/>
                  <a:gd name="adj2" fmla="val 14402"/>
                </a:avLst>
              </a:prstGeom>
              <a:solidFill>
                <a:schemeClr val="bg1"/>
              </a:solidFill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IN" sz="2400" dirty="0" smtClean="0">
                    <a:solidFill>
                      <a:schemeClr val="tx1"/>
                    </a:solidFill>
                    <a:latin typeface="+mj-lt"/>
                  </a:rPr>
                  <a:t>Often, if you plot how the error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I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I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sz="24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IN" sz="24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acc>
                              <m:accPr>
                                <m:chr m:val="̂"/>
                                <m:ctrlPr>
                                  <a:rPr lang="en-IN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IN" sz="24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</m:acc>
                          </m:e>
                        </m:d>
                      </m:e>
                      <m:sub>
                        <m:r>
                          <a:rPr lang="en-IN" sz="2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  <m:sup>
                        <m:r>
                          <a:rPr lang="en-IN" sz="2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IN" sz="2400" dirty="0" smtClean="0">
                    <a:solidFill>
                      <a:schemeClr val="tx1"/>
                    </a:solidFill>
                    <a:latin typeface="+mj-lt"/>
                  </a:rPr>
                  <a:t> goes down as</a:t>
                </a:r>
                <a:br>
                  <a:rPr lang="en-IN" sz="2400" dirty="0" smtClean="0">
                    <a:solidFill>
                      <a:schemeClr val="tx1"/>
                    </a:solidFill>
                    <a:latin typeface="+mj-lt"/>
                  </a:rPr>
                </a:br>
                <a14:m>
                  <m:oMath xmlns:m="http://schemas.openxmlformats.org/officeDocument/2006/math">
                    <m:r>
                      <a:rPr lang="en-I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I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↑</m:t>
                    </m:r>
                  </m:oMath>
                </a14:m>
                <a:r>
                  <a:rPr lang="en-IN" sz="2400" dirty="0" smtClean="0">
                    <a:solidFill>
                      <a:schemeClr val="tx1"/>
                    </a:solidFill>
                    <a:latin typeface="+mj-lt"/>
                  </a:rPr>
                  <a:t>, you will find that after some golden value of </a:t>
                </a:r>
                <a14:m>
                  <m:oMath xmlns:m="http://schemas.openxmlformats.org/officeDocument/2006/math">
                    <m:r>
                      <a:rPr lang="en-I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IN" sz="2400" dirty="0" smtClean="0">
                    <a:solidFill>
                      <a:schemeClr val="tx1"/>
                    </a:solidFill>
                    <a:latin typeface="+mj-lt"/>
                  </a:rPr>
                  <a:t>, error</a:t>
                </a:r>
                <a:br>
                  <a:rPr lang="en-IN" sz="2400" dirty="0" smtClean="0">
                    <a:solidFill>
                      <a:schemeClr val="tx1"/>
                    </a:solidFill>
                    <a:latin typeface="+mj-lt"/>
                  </a:rPr>
                </a:br>
                <a:r>
                  <a:rPr lang="en-IN" sz="2400" dirty="0" smtClean="0">
                    <a:solidFill>
                      <a:schemeClr val="tx1"/>
                    </a:solidFill>
                    <a:latin typeface="+mj-lt"/>
                  </a:rPr>
                  <a:t>drops much more slowly. This “knee” point is a good place</a:t>
                </a:r>
                <a:br>
                  <a:rPr lang="en-IN" sz="2400" dirty="0" smtClean="0">
                    <a:solidFill>
                      <a:schemeClr val="tx1"/>
                    </a:solidFill>
                    <a:latin typeface="+mj-lt"/>
                  </a:rPr>
                </a:br>
                <a:r>
                  <a:rPr lang="en-IN" sz="2400" dirty="0" smtClean="0">
                    <a:solidFill>
                      <a:schemeClr val="tx1"/>
                    </a:solidFill>
                    <a:latin typeface="+mj-lt"/>
                  </a:rPr>
                  <a:t>to stop to get good bang-for-buck in terms of the </a:t>
                </a:r>
                <a:br>
                  <a:rPr lang="en-IN" sz="2400" dirty="0" smtClean="0">
                    <a:solidFill>
                      <a:schemeClr val="tx1"/>
                    </a:solidFill>
                    <a:latin typeface="+mj-lt"/>
                  </a:rPr>
                </a:br>
                <a:r>
                  <a:rPr lang="en-IN" sz="2400" dirty="0" smtClean="0">
                    <a:solidFill>
                      <a:schemeClr val="tx1"/>
                    </a:solidFill>
                    <a:latin typeface="+mj-lt"/>
                  </a:rPr>
                  <a:t>accuracy-speed </a:t>
                </a:r>
                <a:r>
                  <a:rPr lang="en-IN" sz="2400" dirty="0" err="1" smtClean="0">
                    <a:solidFill>
                      <a:schemeClr val="tx1"/>
                    </a:solidFill>
                    <a:latin typeface="+mj-lt"/>
                  </a:rPr>
                  <a:t>tradeoff</a:t>
                </a:r>
                <a:endParaRPr lang="en-IN" sz="2400" dirty="0" smtClean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3" name="Rectangular Callout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351" y="1953699"/>
                <a:ext cx="10296929" cy="2183922"/>
              </a:xfrm>
              <a:prstGeom prst="wedgeRectCallout">
                <a:avLst>
                  <a:gd name="adj1" fmla="val 57877"/>
                  <a:gd name="adj2" fmla="val 14402"/>
                </a:avLst>
              </a:prstGeom>
              <a:blipFill>
                <a:blip r:embed="rId6"/>
                <a:stretch>
                  <a:fillRect l="-711" b="-3014"/>
                </a:stretch>
              </a:blipFill>
              <a:ln w="381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1" name="Group 30"/>
          <p:cNvGrpSpPr/>
          <p:nvPr/>
        </p:nvGrpSpPr>
        <p:grpSpPr>
          <a:xfrm>
            <a:off x="7386018" y="2024926"/>
            <a:ext cx="3143035" cy="2112695"/>
            <a:chOff x="9223603" y="5147353"/>
            <a:chExt cx="2378797" cy="1598987"/>
          </a:xfrm>
        </p:grpSpPr>
        <p:cxnSp>
          <p:nvCxnSpPr>
            <p:cNvPr id="22" name="Straight Connector 21"/>
            <p:cNvCxnSpPr/>
            <p:nvPr/>
          </p:nvCxnSpPr>
          <p:spPr>
            <a:xfrm>
              <a:off x="9739901" y="5147353"/>
              <a:ext cx="0" cy="1489753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9471493" y="6411074"/>
              <a:ext cx="2130907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Rectangle 24"/>
                <p:cNvSpPr/>
                <p:nvPr/>
              </p:nvSpPr>
              <p:spPr>
                <a:xfrm rot="16200000">
                  <a:off x="8877483" y="5535110"/>
                  <a:ext cx="1188018" cy="495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I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IN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IN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IN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IN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</m:acc>
                              </m:e>
                            </m:d>
                          </m:e>
                          <m:sub>
                            <m:r>
                              <a:rPr lang="en-IN">
                                <a:latin typeface="Cambria Math" panose="02040503050406030204" pitchFamily="18" charset="0"/>
                              </a:rPr>
                              <m:t>𝐹</m:t>
                            </m:r>
                          </m:sub>
                          <m:sup>
                            <m:r>
                              <a:rPr lang="en-IN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en-IN" dirty="0"/>
                </a:p>
              </p:txBody>
            </p:sp>
          </mc:Choice>
          <mc:Fallback xmlns="">
            <p:sp>
              <p:nvSpPr>
                <p:cNvPr id="25" name="Rectangle 2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8877483" y="5535110"/>
                  <a:ext cx="1188018" cy="495777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Rectangle 25"/>
                <p:cNvSpPr/>
                <p:nvPr/>
              </p:nvSpPr>
              <p:spPr>
                <a:xfrm>
                  <a:off x="10308911" y="6377008"/>
                  <a:ext cx="370935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i="1">
                            <a:latin typeface="Cambria Math" panose="02040503050406030204" pitchFamily="18" charset="0"/>
                          </a:rPr>
                          <m:t>𝑘</m:t>
                        </m:r>
                      </m:oMath>
                    </m:oMathPara>
                  </a14:m>
                  <a:endParaRPr lang="en-IN" dirty="0"/>
                </a:p>
              </p:txBody>
            </p:sp>
          </mc:Choice>
          <mc:Fallback xmlns="">
            <p:sp>
              <p:nvSpPr>
                <p:cNvPr id="26" name="Rectangle 2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08911" y="6377008"/>
                  <a:ext cx="370935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Freeform 27"/>
            <p:cNvSpPr/>
            <p:nvPr/>
          </p:nvSpPr>
          <p:spPr>
            <a:xfrm>
              <a:off x="9801546" y="5178175"/>
              <a:ext cx="1654139" cy="1181528"/>
            </a:xfrm>
            <a:custGeom>
              <a:avLst/>
              <a:gdLst>
                <a:gd name="connsiteX0" fmla="*/ 0 w 1654139"/>
                <a:gd name="connsiteY0" fmla="*/ 0 h 1181528"/>
                <a:gd name="connsiteX1" fmla="*/ 92467 w 1654139"/>
                <a:gd name="connsiteY1" fmla="*/ 667821 h 1181528"/>
                <a:gd name="connsiteX2" fmla="*/ 400692 w 1654139"/>
                <a:gd name="connsiteY2" fmla="*/ 986319 h 1181528"/>
                <a:gd name="connsiteX3" fmla="*/ 698643 w 1654139"/>
                <a:gd name="connsiteY3" fmla="*/ 1119883 h 1181528"/>
                <a:gd name="connsiteX4" fmla="*/ 1078787 w 1654139"/>
                <a:gd name="connsiteY4" fmla="*/ 1160980 h 1181528"/>
                <a:gd name="connsiteX5" fmla="*/ 1387011 w 1654139"/>
                <a:gd name="connsiteY5" fmla="*/ 1181528 h 1181528"/>
                <a:gd name="connsiteX6" fmla="*/ 1654139 w 1654139"/>
                <a:gd name="connsiteY6" fmla="*/ 1171254 h 118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54139" h="1181528">
                  <a:moveTo>
                    <a:pt x="0" y="0"/>
                  </a:moveTo>
                  <a:lnTo>
                    <a:pt x="92467" y="667821"/>
                  </a:lnTo>
                  <a:lnTo>
                    <a:pt x="400692" y="986319"/>
                  </a:lnTo>
                  <a:lnTo>
                    <a:pt x="698643" y="1119883"/>
                  </a:lnTo>
                  <a:lnTo>
                    <a:pt x="1078787" y="1160980"/>
                  </a:lnTo>
                  <a:lnTo>
                    <a:pt x="1387011" y="1181528"/>
                  </a:lnTo>
                  <a:lnTo>
                    <a:pt x="1654139" y="1171254"/>
                  </a:lnTo>
                </a:path>
              </a:pathLst>
            </a:custGeom>
            <a:ln w="38100"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30" name="Rectangular Callout 29"/>
          <p:cNvSpPr/>
          <p:nvPr/>
        </p:nvSpPr>
        <p:spPr>
          <a:xfrm>
            <a:off x="9165090" y="2153774"/>
            <a:ext cx="1221484" cy="855335"/>
          </a:xfrm>
          <a:prstGeom prst="wedgeRectCallout">
            <a:avLst>
              <a:gd name="adj1" fmla="val -54168"/>
              <a:gd name="adj2" fmla="val 104113"/>
            </a:avLst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 smtClean="0">
                <a:solidFill>
                  <a:schemeClr val="tx1"/>
                </a:solidFill>
                <a:latin typeface="+mj-lt"/>
              </a:rPr>
              <a:t>“knee” point</a:t>
            </a:r>
          </a:p>
        </p:txBody>
      </p:sp>
    </p:spTree>
    <p:extLst>
      <p:ext uri="{BB962C8B-B14F-4D97-AF65-F5344CB8AC3E}">
        <p14:creationId xmlns:p14="http://schemas.microsoft.com/office/powerpoint/2010/main" val="2889759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13" grpId="0" animBg="1"/>
      <p:bldP spid="3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Applications of PCA – Noise Removal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53353" y="1111624"/>
                <a:ext cx="7749594" cy="2506597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IN" dirty="0" smtClean="0"/>
                  <a:t>If data features are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IN" dirty="0" smtClean="0"/>
                  <a:t>-dim but data is really lying close to some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≪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IN" dirty="0" smtClean="0"/>
                  <a:t> dim subspace then it may be noise that is making the data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IN" dirty="0" smtClean="0"/>
                  <a:t>-dim</a:t>
                </a:r>
              </a:p>
              <a:p>
                <a:r>
                  <a:rPr lang="en-IN" dirty="0" smtClean="0"/>
                  <a:t>PCA can help extract only the important (hidden)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IN" dirty="0" smtClean="0"/>
                  <a:t> features in the data which we can then use to classify/do other ML stuff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3353" y="1111624"/>
                <a:ext cx="7749594" cy="2506597"/>
              </a:xfrm>
              <a:blipFill>
                <a:blip r:embed="rId2"/>
                <a:stretch>
                  <a:fillRect l="-708" t="-7039" r="-2675" b="-48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B8E69-23A9-4619-9CFE-E27BFD8A78F9}" type="slidenum">
              <a:rPr lang="en-US" smtClean="0"/>
              <a:t>13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7503191" y="830934"/>
            <a:ext cx="5236280" cy="2780352"/>
            <a:chOff x="3131795" y="1923237"/>
            <a:chExt cx="6845355" cy="3634736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31795" y="1923237"/>
              <a:ext cx="6160838" cy="3616601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16312" y="1941372"/>
              <a:ext cx="6160838" cy="3616601"/>
            </a:xfrm>
            <a:prstGeom prst="rect">
              <a:avLst/>
            </a:prstGeom>
          </p:spPr>
        </p:pic>
      </p:grp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600" dirty="0" smtClean="0"/>
              <a:t>http://personales.upv.es/jmanjon/</a:t>
            </a:r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/>
              <p:cNvSpPr txBox="1">
                <a:spLocks/>
              </p:cNvSpPr>
              <p:nvPr/>
            </p:nvSpPr>
            <p:spPr>
              <a:xfrm>
                <a:off x="253353" y="3618222"/>
                <a:ext cx="11667241" cy="294662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/>
              </a:bodyPr>
              <a:lstStyle>
                <a:lvl1pPr marL="91440" indent="-91440" algn="l" defTabSz="914400" rtl="0" eaLnBrk="1" latinLnBrk="0" hangingPunct="1">
                  <a:lnSpc>
                    <a:spcPct val="85000"/>
                  </a:lnSpc>
                  <a:spcBef>
                    <a:spcPts val="1300"/>
                  </a:spcBef>
                  <a:buFont typeface="Arial" pitchFamily="34" charset="0"/>
                  <a:buChar char=" "/>
                  <a:defRPr sz="32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libri Light" panose="020F0302020204030204" pitchFamily="34" charset="0"/>
                    <a:ea typeface="+mn-ea"/>
                    <a:cs typeface="Calibri Light" panose="020F0302020204030204" pitchFamily="34" charset="0"/>
                  </a:defRPr>
                </a:lvl1pPr>
                <a:lvl2pPr marL="347472" indent="-342900" algn="l" defTabSz="914400" rtl="0" eaLnBrk="1" latinLnBrk="0" hangingPunct="1">
                  <a:lnSpc>
                    <a:spcPct val="85000"/>
                  </a:lnSpc>
                  <a:spcBef>
                    <a:spcPts val="600"/>
                  </a:spcBef>
                  <a:buFont typeface="Arial" pitchFamily="34" charset="0"/>
                  <a:buChar char=" "/>
                  <a:defRPr sz="32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libri Light" panose="020F0302020204030204" pitchFamily="34" charset="0"/>
                    <a:ea typeface="+mn-ea"/>
                    <a:cs typeface="Calibri Light" panose="020F0302020204030204" pitchFamily="34" charset="0"/>
                  </a:defRPr>
                </a:lvl2pPr>
                <a:lvl3pPr marL="548640" indent="-548640" algn="l" defTabSz="914400" rtl="0" eaLnBrk="1" latinLnBrk="0" hangingPunct="1">
                  <a:lnSpc>
                    <a:spcPct val="85000"/>
                  </a:lnSpc>
                  <a:spcBef>
                    <a:spcPts val="600"/>
                  </a:spcBef>
                  <a:buFont typeface="Arial" pitchFamily="34" charset="0"/>
                  <a:buChar char=" "/>
                  <a:defRPr sz="2800" i="1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libri Light" panose="020F0302020204030204" pitchFamily="34" charset="0"/>
                    <a:ea typeface="+mn-ea"/>
                    <a:cs typeface="Calibri Light" panose="020F0302020204030204" pitchFamily="34" charset="0"/>
                  </a:defRPr>
                </a:lvl3pPr>
                <a:lvl4pPr marL="822960" indent="-822960" algn="l" defTabSz="914400" rtl="0" eaLnBrk="1" latinLnBrk="0" hangingPunct="1">
                  <a:lnSpc>
                    <a:spcPct val="85000"/>
                  </a:lnSpc>
                  <a:spcBef>
                    <a:spcPts val="600"/>
                  </a:spcBef>
                  <a:buFont typeface="Arial" pitchFamily="34" charset="0"/>
                  <a:buChar char=" "/>
                  <a:defRPr sz="2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libri Light" panose="020F0302020204030204" pitchFamily="34" charset="0"/>
                    <a:ea typeface="+mn-ea"/>
                    <a:cs typeface="Calibri Light" panose="020F0302020204030204" pitchFamily="34" charset="0"/>
                  </a:defRPr>
                </a:lvl4pPr>
                <a:lvl5pPr marL="1097280" indent="-1097280" algn="l" defTabSz="914400" rtl="0" eaLnBrk="1" latinLnBrk="0" hangingPunct="1">
                  <a:lnSpc>
                    <a:spcPct val="85000"/>
                  </a:lnSpc>
                  <a:spcBef>
                    <a:spcPts val="600"/>
                  </a:spcBef>
                  <a:buFont typeface="Arial" pitchFamily="34" charset="0"/>
                  <a:buChar char=" "/>
                  <a:defRPr sz="2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libri Light" panose="020F0302020204030204" pitchFamily="34" charset="0"/>
                    <a:ea typeface="+mn-ea"/>
                    <a:cs typeface="Calibri Light" panose="020F0302020204030204" pitchFamily="34" charset="0"/>
                  </a:defRPr>
                </a:lvl5pPr>
                <a:lvl6pPr marL="1200000" indent="-228600" algn="l" defTabSz="914400" rtl="0" eaLnBrk="1" latinLnBrk="0" hangingPunct="1">
                  <a:lnSpc>
                    <a:spcPct val="85000"/>
                  </a:lnSpc>
                  <a:spcBef>
                    <a:spcPts val="600"/>
                  </a:spcBef>
                  <a:buFont typeface="Arial" pitchFamily="34" charset="0"/>
                  <a:buChar char=" "/>
                  <a:defRPr sz="18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400000" indent="-228600" algn="l" defTabSz="914400" rtl="0" eaLnBrk="1" latinLnBrk="0" hangingPunct="1">
                  <a:lnSpc>
                    <a:spcPct val="85000"/>
                  </a:lnSpc>
                  <a:spcBef>
                    <a:spcPts val="600"/>
                  </a:spcBef>
                  <a:buFont typeface="Arial" pitchFamily="34" charset="0"/>
                  <a:buChar char=" "/>
                  <a:defRPr sz="18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1600000" indent="-228600" algn="l" defTabSz="914400" rtl="0" eaLnBrk="1" latinLnBrk="0" hangingPunct="1">
                  <a:lnSpc>
                    <a:spcPct val="85000"/>
                  </a:lnSpc>
                  <a:spcBef>
                    <a:spcPts val="600"/>
                  </a:spcBef>
                  <a:buFont typeface="Arial" pitchFamily="34" charset="0"/>
                  <a:buChar char=" "/>
                  <a:defRPr sz="18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1800000" indent="-228600" algn="l" defTabSz="914400" rtl="0" eaLnBrk="1" latinLnBrk="0" hangingPunct="1">
                  <a:lnSpc>
                    <a:spcPct val="85000"/>
                  </a:lnSpc>
                  <a:spcBef>
                    <a:spcPts val="600"/>
                  </a:spcBef>
                  <a:buFont typeface="Arial" pitchFamily="34" charset="0"/>
                  <a:buChar char=" "/>
                  <a:defRPr sz="18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IN" dirty="0" smtClean="0"/>
                  <a:t>Given </a:t>
                </a:r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IN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IN" dirty="0" smtClean="0"/>
                  <a:t>, compute PCA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IN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  <m:r>
                      <a:rPr lang="en-IN" b="1" dirty="0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en-IN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IN" dirty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</m:acc>
                    <m:acc>
                      <m:accPr>
                        <m:chr m:val="̂"/>
                        <m:ctrlPr>
                          <a:rPr lang="en-IN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IN" dirty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</m:acc>
                    <m:sSup>
                      <m:sSupPr>
                        <m:ctrlPr>
                          <a:rPr lang="en-IN" b="1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IN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IN" dirty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acc>
                      </m:e>
                      <m:sup>
                        <m:r>
                          <a:rPr lang="en-IN" b="1" dirty="0"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</m:oMath>
                </a14:m>
                <a:r>
                  <a:rPr lang="en-IN" dirty="0" smtClean="0"/>
                  <a:t> and use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IN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  <m:r>
                      <a:rPr lang="en-IN" i="1" dirty="0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en-IN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IN" dirty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</m:acc>
                    <m:acc>
                      <m:accPr>
                        <m:chr m:val="̂"/>
                        <m:ctrlPr>
                          <a:rPr lang="en-IN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IN" dirty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</m:acc>
                    <m:r>
                      <a:rPr lang="en-IN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I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IN" dirty="0" smtClean="0"/>
                  <a:t> as a set of new </a:t>
                </a:r>
                <a14:m>
                  <m:oMath xmlns:m="http://schemas.openxmlformats.org/officeDocument/2006/math">
                    <m:r>
                      <a:rPr lang="en-IN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IN" dirty="0" smtClean="0"/>
                  <a:t>-dimensional features for the </a:t>
                </a:r>
                <a14:m>
                  <m:oMath xmlns:m="http://schemas.openxmlformats.org/officeDocument/2006/math">
                    <m:r>
                      <a:rPr lang="en-IN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IN" dirty="0" smtClean="0"/>
                  <a:t> data points</a:t>
                </a:r>
              </a:p>
              <a:p>
                <a:pPr lvl="2"/>
                <a:r>
                  <a:rPr lang="en-IN" dirty="0" smtClean="0"/>
                  <a:t>Training </a:t>
                </a:r>
                <a:r>
                  <a:rPr lang="en-IN" dirty="0" err="1" smtClean="0"/>
                  <a:t>algos</a:t>
                </a:r>
                <a:r>
                  <a:rPr lang="en-IN" dirty="0" smtClean="0"/>
                  <a:t> would get sped up if used with </a:t>
                </a:r>
                <a14:m>
                  <m:oMath xmlns:m="http://schemas.openxmlformats.org/officeDocument/2006/math">
                    <m:r>
                      <a:rPr lang="en-IN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IN" dirty="0" smtClean="0"/>
                  <a:t>-dim features instead of </a:t>
                </a:r>
                <a14:m>
                  <m:oMath xmlns:m="http://schemas.openxmlformats.org/officeDocument/2006/math">
                    <m:r>
                      <a:rPr lang="en-IN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IN" dirty="0" smtClean="0"/>
                  <a:t>-dim</a:t>
                </a:r>
              </a:p>
              <a:p>
                <a:pPr lvl="2"/>
                <a:r>
                  <a:rPr lang="en-IN" dirty="0" smtClean="0"/>
                  <a:t>Testing may not get sped up because for a given test point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p>
                        <m:r>
                          <a:rPr lang="en-IN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IN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I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IN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IN" dirty="0" smtClean="0"/>
                  <a:t>, we will first have to find out its </a:t>
                </a:r>
                <a14:m>
                  <m:oMath xmlns:m="http://schemas.openxmlformats.org/officeDocument/2006/math">
                    <m:r>
                      <a:rPr lang="en-IN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IN" dirty="0" smtClean="0"/>
                  <a:t>-dim representation – would need to compute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IN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IN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acc>
                      </m:e>
                      <m:sup>
                        <m:r>
                          <a:rPr lang="en-IN" dirty="0" smtClean="0"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  <m:sSup>
                      <m:sSupPr>
                        <m:ctrlPr>
                          <a:rPr lang="en-IN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1" i="0" dirty="0" smtClean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p>
                        <m:r>
                          <a:rPr lang="en-IN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endParaRPr lang="en-IN" dirty="0" smtClean="0"/>
              </a:p>
              <a:p>
                <a:pPr lvl="2"/>
                <a:r>
                  <a:rPr lang="en-IN" dirty="0" smtClean="0"/>
                  <a:t>Notice that we have </a:t>
                </a:r>
                <a14:m>
                  <m:oMath xmlns:m="http://schemas.openxmlformats.org/officeDocument/2006/math">
                    <m:r>
                      <a:rPr lang="en-IN" smtClean="0">
                        <a:latin typeface="Cambria Math" panose="02040503050406030204" pitchFamily="18" charset="0"/>
                      </a:rPr>
                      <m:t>𝑋</m:t>
                    </m:r>
                    <m:acc>
                      <m:accPr>
                        <m:chr m:val="̂"/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IN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acc>
                    <m:r>
                      <a:rPr lang="en-IN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dirty="0" smtClean="0">
                        <a:latin typeface="Cambria Math" panose="02040503050406030204" pitchFamily="18" charset="0"/>
                      </a:rPr>
                      <m:t>𝑈</m:t>
                    </m:r>
                    <m:r>
                      <m:rPr>
                        <m:sty m:val="p"/>
                      </m:rPr>
                      <a:rPr lang="en-IN" i="0" dirty="0" smtClean="0">
                        <a:latin typeface="Cambria Math" panose="02040503050406030204" pitchFamily="18" charset="0"/>
                      </a:rPr>
                      <m:t>Σ</m:t>
                    </m:r>
                    <m:sSup>
                      <m:sSupPr>
                        <m:ctrlPr>
                          <a:rPr lang="en-IN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dirty="0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IN" dirty="0" smtClean="0"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  <m:acc>
                      <m:accPr>
                        <m:chr m:val="̂"/>
                        <m:ctrlPr>
                          <a:rPr lang="en-IN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IN" dirty="0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acc>
                    <m:r>
                      <a:rPr lang="en-IN" dirty="0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en-IN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IN" dirty="0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</m:acc>
                    <m:acc>
                      <m:accPr>
                        <m:chr m:val="̂"/>
                        <m:ctrlPr>
                          <a:rPr lang="en-IN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IN" i="0" dirty="0" smtClean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</m:acc>
                    <m:r>
                      <a:rPr lang="en-IN" dirty="0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̃"/>
                        <m:ctrlPr>
                          <a:rPr lang="en-IN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IN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</m:oMath>
                </a14:m>
                <a:r>
                  <a:rPr lang="en-IN" dirty="0" smtClean="0"/>
                  <a:t> (since </a:t>
                </a:r>
                <a14:m>
                  <m:oMath xmlns:m="http://schemas.openxmlformats.org/officeDocument/2006/math">
                    <m:r>
                      <a:rPr lang="en-IN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IN" dirty="0" smtClean="0"/>
                  <a:t> is orthonormal) so even for training features we can compute </a:t>
                </a:r>
                <a14:m>
                  <m:oMath xmlns:m="http://schemas.openxmlformats.org/officeDocument/2006/math">
                    <m:r>
                      <a:rPr lang="en-IN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IN" dirty="0" smtClean="0"/>
                  <a:t>-dim rep by just hitting with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IN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acc>
                  </m:oMath>
                </a14:m>
                <a:endParaRPr lang="en-IN" dirty="0" smtClean="0"/>
              </a:p>
            </p:txBody>
          </p:sp>
        </mc:Choice>
        <mc:Fallback xmlns="">
          <p:sp>
            <p:nvSpPr>
              <p:cNvPr id="10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353" y="3618222"/>
                <a:ext cx="11667241" cy="2946625"/>
              </a:xfrm>
              <a:prstGeom prst="rect">
                <a:avLst/>
              </a:prstGeom>
              <a:blipFill>
                <a:blip r:embed="rId5"/>
                <a:stretch>
                  <a:fillRect l="-470" t="-4348" r="-941" b="-144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ular Callout 10"/>
          <p:cNvSpPr/>
          <p:nvPr/>
        </p:nvSpPr>
        <p:spPr>
          <a:xfrm>
            <a:off x="1994021" y="162361"/>
            <a:ext cx="5531231" cy="827743"/>
          </a:xfrm>
          <a:prstGeom prst="wedgeRectCallout">
            <a:avLst>
              <a:gd name="adj1" fmla="val 64618"/>
              <a:gd name="adj2" fmla="val 54966"/>
            </a:avLst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 smtClean="0">
                <a:solidFill>
                  <a:schemeClr val="tx1"/>
                </a:solidFill>
                <a:latin typeface="+mj-lt"/>
              </a:rPr>
              <a:t>Treat images as matrix and “smoothen” the image by taking a low-rank approximation</a:t>
            </a:r>
            <a:endParaRPr lang="en-IN" sz="2400" b="1" dirty="0" smtClean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72194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0" grpId="0" build="p"/>
      <p:bldP spid="1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Foreground Background Separation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B8E69-23A9-4619-9CFE-E27BFD8A78F9}" type="slidenum">
              <a:rPr lang="en-US" smtClean="0"/>
              <a:t>14</a:t>
            </a:fld>
            <a:endParaRPr lang="en-US"/>
          </a:p>
        </p:txBody>
      </p:sp>
      <p:sp>
        <p:nvSpPr>
          <p:cNvPr id="182" name="Footer Placeholder 4"/>
          <p:cNvSpPr txBox="1">
            <a:spLocks/>
          </p:cNvSpPr>
          <p:nvPr/>
        </p:nvSpPr>
        <p:spPr>
          <a:xfrm>
            <a:off x="1945341" y="6356350"/>
            <a:ext cx="94129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Nexa Book" panose="020000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Nexa Book" panose="02000000000000000000" pitchFamily="2" charset="0"/>
              <a:ea typeface="+mn-ea"/>
              <a:cs typeface="+mn-cs"/>
            </a:endParaRPr>
          </a:p>
        </p:txBody>
      </p:sp>
      <p:sp>
        <p:nvSpPr>
          <p:cNvPr id="183" name="Slide Number Placeholder 5"/>
          <p:cNvSpPr txBox="1">
            <a:spLocks/>
          </p:cNvSpPr>
          <p:nvPr/>
        </p:nvSpPr>
        <p:spPr>
          <a:xfrm>
            <a:off x="11358282" y="6356350"/>
            <a:ext cx="4751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rgbClr val="7030A0"/>
                </a:solidFill>
                <a:latin typeface="Nexa Bold Regular" panose="020000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AD88A9-5B8B-4CFE-9098-C79CBACC183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Nexa Bold Regular" panose="02000000000000000000" pitchFamily="2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Nexa Bold Regular" panose="02000000000000000000" pitchFamily="2" charset="0"/>
              <a:ea typeface="+mn-ea"/>
              <a:cs typeface="+mn-cs"/>
            </a:endParaRPr>
          </a:p>
        </p:txBody>
      </p:sp>
      <p:grpSp>
        <p:nvGrpSpPr>
          <p:cNvPr id="184" name="Group 183"/>
          <p:cNvGrpSpPr/>
          <p:nvPr/>
        </p:nvGrpSpPr>
        <p:grpSpPr>
          <a:xfrm>
            <a:off x="449492" y="3673632"/>
            <a:ext cx="1627632" cy="1014984"/>
            <a:chOff x="443887" y="1819656"/>
            <a:chExt cx="1627632" cy="1014984"/>
          </a:xfrm>
        </p:grpSpPr>
        <p:sp>
          <p:nvSpPr>
            <p:cNvPr id="185" name="Rectangle 184"/>
            <p:cNvSpPr/>
            <p:nvPr/>
          </p:nvSpPr>
          <p:spPr>
            <a:xfrm>
              <a:off x="443887" y="1819656"/>
              <a:ext cx="1627632" cy="1014984"/>
            </a:xfrm>
            <a:prstGeom prst="rect">
              <a:avLst/>
            </a:prstGeom>
            <a:solidFill>
              <a:sysClr val="window" lastClr="FFFFFF"/>
            </a:solidFill>
            <a:ln w="381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6" name="Rectangle 185"/>
            <p:cNvSpPr/>
            <p:nvPr/>
          </p:nvSpPr>
          <p:spPr>
            <a:xfrm>
              <a:off x="471263" y="1845733"/>
              <a:ext cx="1572880" cy="446532"/>
            </a:xfrm>
            <a:prstGeom prst="rect">
              <a:avLst/>
            </a:prstGeom>
            <a:solidFill>
              <a:srgbClr val="5B9BD5">
                <a:lumMod val="20000"/>
                <a:lumOff val="8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7" name="Trapezoid 186"/>
            <p:cNvSpPr/>
            <p:nvPr/>
          </p:nvSpPr>
          <p:spPr>
            <a:xfrm>
              <a:off x="471263" y="2292265"/>
              <a:ext cx="1572880" cy="521208"/>
            </a:xfrm>
            <a:prstGeom prst="trapezoid">
              <a:avLst>
                <a:gd name="adj" fmla="val 106222"/>
              </a:avLst>
            </a:prstGeom>
            <a:solidFill>
              <a:sysClr val="window" lastClr="FFFFFF">
                <a:lumMod val="50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8" name="Right Triangle 187"/>
            <p:cNvSpPr/>
            <p:nvPr/>
          </p:nvSpPr>
          <p:spPr>
            <a:xfrm rot="5400000">
              <a:off x="490436" y="2273095"/>
              <a:ext cx="521207" cy="559554"/>
            </a:xfrm>
            <a:prstGeom prst="rtTriangle">
              <a:avLst/>
            </a:prstGeom>
            <a:solidFill>
              <a:srgbClr val="70AD47">
                <a:lumMod val="40000"/>
                <a:lumOff val="6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9" name="Right Triangle 188"/>
            <p:cNvSpPr/>
            <p:nvPr/>
          </p:nvSpPr>
          <p:spPr>
            <a:xfrm rot="16200000" flipH="1">
              <a:off x="1503763" y="2273097"/>
              <a:ext cx="521207" cy="559554"/>
            </a:xfrm>
            <a:prstGeom prst="rtTriangle">
              <a:avLst/>
            </a:prstGeom>
            <a:solidFill>
              <a:srgbClr val="70AD47">
                <a:lumMod val="40000"/>
                <a:lumOff val="6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0" name="Rectangle 189"/>
            <p:cNvSpPr/>
            <p:nvPr/>
          </p:nvSpPr>
          <p:spPr>
            <a:xfrm>
              <a:off x="1234843" y="2673435"/>
              <a:ext cx="45719" cy="140037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1" name="Rectangle 190"/>
            <p:cNvSpPr/>
            <p:nvPr/>
          </p:nvSpPr>
          <p:spPr>
            <a:xfrm flipH="1">
              <a:off x="1234842" y="2533070"/>
              <a:ext cx="45719" cy="85776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2" name="Rectangle 191"/>
            <p:cNvSpPr/>
            <p:nvPr/>
          </p:nvSpPr>
          <p:spPr>
            <a:xfrm flipH="1">
              <a:off x="1234841" y="2435747"/>
              <a:ext cx="45719" cy="64739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3" name="Rectangle 192"/>
            <p:cNvSpPr/>
            <p:nvPr/>
          </p:nvSpPr>
          <p:spPr>
            <a:xfrm flipH="1">
              <a:off x="1234840" y="2360150"/>
              <a:ext cx="45720" cy="45719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4" name="Rectangle 193"/>
            <p:cNvSpPr/>
            <p:nvPr/>
          </p:nvSpPr>
          <p:spPr>
            <a:xfrm flipH="1">
              <a:off x="1234840" y="2295412"/>
              <a:ext cx="45720" cy="45719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95" name="Group 194"/>
          <p:cNvGrpSpPr/>
          <p:nvPr/>
        </p:nvGrpSpPr>
        <p:grpSpPr>
          <a:xfrm>
            <a:off x="2382569" y="3673632"/>
            <a:ext cx="1627632" cy="1014984"/>
            <a:chOff x="443887" y="1819656"/>
            <a:chExt cx="1627632" cy="1014984"/>
          </a:xfrm>
        </p:grpSpPr>
        <p:sp>
          <p:nvSpPr>
            <p:cNvPr id="196" name="Rectangle 195"/>
            <p:cNvSpPr/>
            <p:nvPr/>
          </p:nvSpPr>
          <p:spPr>
            <a:xfrm>
              <a:off x="443887" y="1819656"/>
              <a:ext cx="1627632" cy="1014984"/>
            </a:xfrm>
            <a:prstGeom prst="rect">
              <a:avLst/>
            </a:prstGeom>
            <a:solidFill>
              <a:sysClr val="window" lastClr="FFFFFF"/>
            </a:solidFill>
            <a:ln w="381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7" name="Rectangle 196"/>
            <p:cNvSpPr/>
            <p:nvPr/>
          </p:nvSpPr>
          <p:spPr>
            <a:xfrm>
              <a:off x="471263" y="1845733"/>
              <a:ext cx="1572880" cy="446532"/>
            </a:xfrm>
            <a:prstGeom prst="rect">
              <a:avLst/>
            </a:prstGeom>
            <a:solidFill>
              <a:srgbClr val="5B9BD5">
                <a:lumMod val="20000"/>
                <a:lumOff val="8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8" name="Trapezoid 197"/>
            <p:cNvSpPr/>
            <p:nvPr/>
          </p:nvSpPr>
          <p:spPr>
            <a:xfrm>
              <a:off x="471263" y="2292265"/>
              <a:ext cx="1572880" cy="521208"/>
            </a:xfrm>
            <a:prstGeom prst="trapezoid">
              <a:avLst>
                <a:gd name="adj" fmla="val 106222"/>
              </a:avLst>
            </a:prstGeom>
            <a:solidFill>
              <a:sysClr val="window" lastClr="FFFFFF">
                <a:lumMod val="50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9" name="Right Triangle 198"/>
            <p:cNvSpPr/>
            <p:nvPr/>
          </p:nvSpPr>
          <p:spPr>
            <a:xfrm rot="5400000">
              <a:off x="490436" y="2273095"/>
              <a:ext cx="521207" cy="559554"/>
            </a:xfrm>
            <a:prstGeom prst="rtTriangle">
              <a:avLst/>
            </a:prstGeom>
            <a:solidFill>
              <a:srgbClr val="70AD47">
                <a:lumMod val="40000"/>
                <a:lumOff val="6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0" name="Right Triangle 199"/>
            <p:cNvSpPr/>
            <p:nvPr/>
          </p:nvSpPr>
          <p:spPr>
            <a:xfrm rot="16200000" flipH="1">
              <a:off x="1503763" y="2273097"/>
              <a:ext cx="521207" cy="559554"/>
            </a:xfrm>
            <a:prstGeom prst="rtTriangle">
              <a:avLst/>
            </a:prstGeom>
            <a:solidFill>
              <a:srgbClr val="70AD47">
                <a:lumMod val="40000"/>
                <a:lumOff val="6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1" name="Rectangle 200"/>
            <p:cNvSpPr/>
            <p:nvPr/>
          </p:nvSpPr>
          <p:spPr>
            <a:xfrm>
              <a:off x="1234843" y="2673435"/>
              <a:ext cx="45719" cy="140037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2" name="Rectangle 201"/>
            <p:cNvSpPr/>
            <p:nvPr/>
          </p:nvSpPr>
          <p:spPr>
            <a:xfrm flipH="1">
              <a:off x="1234842" y="2533070"/>
              <a:ext cx="45719" cy="85776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3" name="Rectangle 202"/>
            <p:cNvSpPr/>
            <p:nvPr/>
          </p:nvSpPr>
          <p:spPr>
            <a:xfrm flipH="1">
              <a:off x="1234841" y="2435747"/>
              <a:ext cx="45719" cy="64739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4" name="Rectangle 203"/>
            <p:cNvSpPr/>
            <p:nvPr/>
          </p:nvSpPr>
          <p:spPr>
            <a:xfrm flipH="1">
              <a:off x="1234840" y="2360150"/>
              <a:ext cx="45720" cy="45719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5" name="Rectangle 204"/>
            <p:cNvSpPr/>
            <p:nvPr/>
          </p:nvSpPr>
          <p:spPr>
            <a:xfrm flipH="1">
              <a:off x="1234840" y="2295412"/>
              <a:ext cx="45720" cy="45719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06" name="Group 205"/>
          <p:cNvGrpSpPr/>
          <p:nvPr/>
        </p:nvGrpSpPr>
        <p:grpSpPr>
          <a:xfrm>
            <a:off x="4315646" y="3673632"/>
            <a:ext cx="1627632" cy="1014984"/>
            <a:chOff x="443887" y="1819656"/>
            <a:chExt cx="1627632" cy="1014984"/>
          </a:xfrm>
        </p:grpSpPr>
        <p:sp>
          <p:nvSpPr>
            <p:cNvPr id="207" name="Rectangle 206"/>
            <p:cNvSpPr/>
            <p:nvPr/>
          </p:nvSpPr>
          <p:spPr>
            <a:xfrm>
              <a:off x="443887" y="1819656"/>
              <a:ext cx="1627632" cy="1014984"/>
            </a:xfrm>
            <a:prstGeom prst="rect">
              <a:avLst/>
            </a:prstGeom>
            <a:solidFill>
              <a:sysClr val="window" lastClr="FFFFFF"/>
            </a:solidFill>
            <a:ln w="381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8" name="Rectangle 207"/>
            <p:cNvSpPr/>
            <p:nvPr/>
          </p:nvSpPr>
          <p:spPr>
            <a:xfrm>
              <a:off x="471263" y="1845733"/>
              <a:ext cx="1572880" cy="446532"/>
            </a:xfrm>
            <a:prstGeom prst="rect">
              <a:avLst/>
            </a:prstGeom>
            <a:solidFill>
              <a:srgbClr val="5B9BD5">
                <a:lumMod val="20000"/>
                <a:lumOff val="8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9" name="Trapezoid 208"/>
            <p:cNvSpPr/>
            <p:nvPr/>
          </p:nvSpPr>
          <p:spPr>
            <a:xfrm>
              <a:off x="471263" y="2292265"/>
              <a:ext cx="1572880" cy="521208"/>
            </a:xfrm>
            <a:prstGeom prst="trapezoid">
              <a:avLst>
                <a:gd name="adj" fmla="val 106222"/>
              </a:avLst>
            </a:prstGeom>
            <a:solidFill>
              <a:sysClr val="window" lastClr="FFFFFF">
                <a:lumMod val="50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0" name="Right Triangle 209"/>
            <p:cNvSpPr/>
            <p:nvPr/>
          </p:nvSpPr>
          <p:spPr>
            <a:xfrm rot="5400000">
              <a:off x="490436" y="2273095"/>
              <a:ext cx="521207" cy="559554"/>
            </a:xfrm>
            <a:prstGeom prst="rtTriangle">
              <a:avLst/>
            </a:prstGeom>
            <a:solidFill>
              <a:srgbClr val="70AD47">
                <a:lumMod val="40000"/>
                <a:lumOff val="6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1" name="Right Triangle 210"/>
            <p:cNvSpPr/>
            <p:nvPr/>
          </p:nvSpPr>
          <p:spPr>
            <a:xfrm rot="16200000" flipH="1">
              <a:off x="1503763" y="2273097"/>
              <a:ext cx="521207" cy="559554"/>
            </a:xfrm>
            <a:prstGeom prst="rtTriangle">
              <a:avLst/>
            </a:prstGeom>
            <a:solidFill>
              <a:srgbClr val="70AD47">
                <a:lumMod val="40000"/>
                <a:lumOff val="6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2" name="Rectangle 211"/>
            <p:cNvSpPr/>
            <p:nvPr/>
          </p:nvSpPr>
          <p:spPr>
            <a:xfrm>
              <a:off x="1234843" y="2673435"/>
              <a:ext cx="45719" cy="140037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3" name="Rectangle 212"/>
            <p:cNvSpPr/>
            <p:nvPr/>
          </p:nvSpPr>
          <p:spPr>
            <a:xfrm flipH="1">
              <a:off x="1234842" y="2533070"/>
              <a:ext cx="45719" cy="85776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4" name="Rectangle 213"/>
            <p:cNvSpPr/>
            <p:nvPr/>
          </p:nvSpPr>
          <p:spPr>
            <a:xfrm flipH="1">
              <a:off x="1234841" y="2435747"/>
              <a:ext cx="45719" cy="64739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5" name="Rectangle 214"/>
            <p:cNvSpPr/>
            <p:nvPr/>
          </p:nvSpPr>
          <p:spPr>
            <a:xfrm flipH="1">
              <a:off x="1234840" y="2360150"/>
              <a:ext cx="45720" cy="45719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6" name="Rectangle 215"/>
            <p:cNvSpPr/>
            <p:nvPr/>
          </p:nvSpPr>
          <p:spPr>
            <a:xfrm flipH="1">
              <a:off x="1234840" y="2295412"/>
              <a:ext cx="45720" cy="45719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17" name="Group 216"/>
          <p:cNvGrpSpPr/>
          <p:nvPr/>
        </p:nvGrpSpPr>
        <p:grpSpPr>
          <a:xfrm>
            <a:off x="6248723" y="3673632"/>
            <a:ext cx="1627632" cy="1014984"/>
            <a:chOff x="443887" y="1819656"/>
            <a:chExt cx="1627632" cy="1014984"/>
          </a:xfrm>
        </p:grpSpPr>
        <p:sp>
          <p:nvSpPr>
            <p:cNvPr id="218" name="Rectangle 217"/>
            <p:cNvSpPr/>
            <p:nvPr/>
          </p:nvSpPr>
          <p:spPr>
            <a:xfrm>
              <a:off x="443887" y="1819656"/>
              <a:ext cx="1627632" cy="1014984"/>
            </a:xfrm>
            <a:prstGeom prst="rect">
              <a:avLst/>
            </a:prstGeom>
            <a:solidFill>
              <a:sysClr val="window" lastClr="FFFFFF"/>
            </a:solidFill>
            <a:ln w="381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9" name="Rectangle 218"/>
            <p:cNvSpPr/>
            <p:nvPr/>
          </p:nvSpPr>
          <p:spPr>
            <a:xfrm>
              <a:off x="471263" y="1845733"/>
              <a:ext cx="1572880" cy="446532"/>
            </a:xfrm>
            <a:prstGeom prst="rect">
              <a:avLst/>
            </a:prstGeom>
            <a:solidFill>
              <a:srgbClr val="5B9BD5">
                <a:lumMod val="20000"/>
                <a:lumOff val="8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0" name="Trapezoid 219"/>
            <p:cNvSpPr/>
            <p:nvPr/>
          </p:nvSpPr>
          <p:spPr>
            <a:xfrm>
              <a:off x="471263" y="2292265"/>
              <a:ext cx="1572880" cy="521208"/>
            </a:xfrm>
            <a:prstGeom prst="trapezoid">
              <a:avLst>
                <a:gd name="adj" fmla="val 106222"/>
              </a:avLst>
            </a:prstGeom>
            <a:solidFill>
              <a:sysClr val="window" lastClr="FFFFFF">
                <a:lumMod val="50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1" name="Right Triangle 220"/>
            <p:cNvSpPr/>
            <p:nvPr/>
          </p:nvSpPr>
          <p:spPr>
            <a:xfrm rot="5400000">
              <a:off x="490436" y="2273095"/>
              <a:ext cx="521207" cy="559554"/>
            </a:xfrm>
            <a:prstGeom prst="rtTriangle">
              <a:avLst/>
            </a:prstGeom>
            <a:solidFill>
              <a:srgbClr val="70AD47">
                <a:lumMod val="40000"/>
                <a:lumOff val="6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2" name="Right Triangle 221"/>
            <p:cNvSpPr/>
            <p:nvPr/>
          </p:nvSpPr>
          <p:spPr>
            <a:xfrm rot="16200000" flipH="1">
              <a:off x="1503763" y="2273097"/>
              <a:ext cx="521207" cy="559554"/>
            </a:xfrm>
            <a:prstGeom prst="rtTriangle">
              <a:avLst/>
            </a:prstGeom>
            <a:solidFill>
              <a:srgbClr val="70AD47">
                <a:lumMod val="40000"/>
                <a:lumOff val="6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3" name="Rectangle 222"/>
            <p:cNvSpPr/>
            <p:nvPr/>
          </p:nvSpPr>
          <p:spPr>
            <a:xfrm>
              <a:off x="1234843" y="2673435"/>
              <a:ext cx="45719" cy="140037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4" name="Rectangle 223"/>
            <p:cNvSpPr/>
            <p:nvPr/>
          </p:nvSpPr>
          <p:spPr>
            <a:xfrm flipH="1">
              <a:off x="1234842" y="2533070"/>
              <a:ext cx="45719" cy="85776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5" name="Rectangle 224"/>
            <p:cNvSpPr/>
            <p:nvPr/>
          </p:nvSpPr>
          <p:spPr>
            <a:xfrm flipH="1">
              <a:off x="1234841" y="2435747"/>
              <a:ext cx="45719" cy="64739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6" name="Rectangle 225"/>
            <p:cNvSpPr/>
            <p:nvPr/>
          </p:nvSpPr>
          <p:spPr>
            <a:xfrm flipH="1">
              <a:off x="1234840" y="2360150"/>
              <a:ext cx="45720" cy="45719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7" name="Rectangle 226"/>
            <p:cNvSpPr/>
            <p:nvPr/>
          </p:nvSpPr>
          <p:spPr>
            <a:xfrm flipH="1">
              <a:off x="1234840" y="2295412"/>
              <a:ext cx="45720" cy="45719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28" name="Group 227"/>
          <p:cNvGrpSpPr/>
          <p:nvPr/>
        </p:nvGrpSpPr>
        <p:grpSpPr>
          <a:xfrm>
            <a:off x="8181800" y="3673632"/>
            <a:ext cx="1627632" cy="1014984"/>
            <a:chOff x="443887" y="1819656"/>
            <a:chExt cx="1627632" cy="1014984"/>
          </a:xfrm>
        </p:grpSpPr>
        <p:sp>
          <p:nvSpPr>
            <p:cNvPr id="229" name="Rectangle 228"/>
            <p:cNvSpPr/>
            <p:nvPr/>
          </p:nvSpPr>
          <p:spPr>
            <a:xfrm>
              <a:off x="443887" y="1819656"/>
              <a:ext cx="1627632" cy="1014984"/>
            </a:xfrm>
            <a:prstGeom prst="rect">
              <a:avLst/>
            </a:prstGeom>
            <a:solidFill>
              <a:sysClr val="window" lastClr="FFFFFF"/>
            </a:solidFill>
            <a:ln w="381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0" name="Rectangle 229"/>
            <p:cNvSpPr/>
            <p:nvPr/>
          </p:nvSpPr>
          <p:spPr>
            <a:xfrm>
              <a:off x="471263" y="1845733"/>
              <a:ext cx="1572880" cy="446532"/>
            </a:xfrm>
            <a:prstGeom prst="rect">
              <a:avLst/>
            </a:prstGeom>
            <a:solidFill>
              <a:srgbClr val="5B9BD5">
                <a:lumMod val="20000"/>
                <a:lumOff val="8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1" name="Trapezoid 230"/>
            <p:cNvSpPr/>
            <p:nvPr/>
          </p:nvSpPr>
          <p:spPr>
            <a:xfrm>
              <a:off x="471263" y="2292265"/>
              <a:ext cx="1572880" cy="521208"/>
            </a:xfrm>
            <a:prstGeom prst="trapezoid">
              <a:avLst>
                <a:gd name="adj" fmla="val 106222"/>
              </a:avLst>
            </a:prstGeom>
            <a:solidFill>
              <a:sysClr val="window" lastClr="FFFFFF">
                <a:lumMod val="50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2" name="Right Triangle 231"/>
            <p:cNvSpPr/>
            <p:nvPr/>
          </p:nvSpPr>
          <p:spPr>
            <a:xfrm rot="5400000">
              <a:off x="490436" y="2273095"/>
              <a:ext cx="521207" cy="559554"/>
            </a:xfrm>
            <a:prstGeom prst="rtTriangle">
              <a:avLst/>
            </a:prstGeom>
            <a:solidFill>
              <a:srgbClr val="70AD47">
                <a:lumMod val="40000"/>
                <a:lumOff val="6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3" name="Right Triangle 232"/>
            <p:cNvSpPr/>
            <p:nvPr/>
          </p:nvSpPr>
          <p:spPr>
            <a:xfrm rot="16200000" flipH="1">
              <a:off x="1503763" y="2273097"/>
              <a:ext cx="521207" cy="559554"/>
            </a:xfrm>
            <a:prstGeom prst="rtTriangle">
              <a:avLst/>
            </a:prstGeom>
            <a:solidFill>
              <a:srgbClr val="70AD47">
                <a:lumMod val="40000"/>
                <a:lumOff val="6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4" name="Rectangle 233"/>
            <p:cNvSpPr/>
            <p:nvPr/>
          </p:nvSpPr>
          <p:spPr>
            <a:xfrm>
              <a:off x="1234843" y="2673435"/>
              <a:ext cx="45719" cy="140037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5" name="Rectangle 234"/>
            <p:cNvSpPr/>
            <p:nvPr/>
          </p:nvSpPr>
          <p:spPr>
            <a:xfrm flipH="1">
              <a:off x="1234842" y="2533070"/>
              <a:ext cx="45719" cy="85776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6" name="Rectangle 235"/>
            <p:cNvSpPr/>
            <p:nvPr/>
          </p:nvSpPr>
          <p:spPr>
            <a:xfrm flipH="1">
              <a:off x="1234841" y="2435747"/>
              <a:ext cx="45719" cy="64739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7" name="Rectangle 236"/>
            <p:cNvSpPr/>
            <p:nvPr/>
          </p:nvSpPr>
          <p:spPr>
            <a:xfrm flipH="1">
              <a:off x="1234840" y="2360150"/>
              <a:ext cx="45720" cy="45719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8" name="Rectangle 237"/>
            <p:cNvSpPr/>
            <p:nvPr/>
          </p:nvSpPr>
          <p:spPr>
            <a:xfrm flipH="1">
              <a:off x="1234840" y="2295412"/>
              <a:ext cx="45720" cy="45719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39" name="Group 238"/>
          <p:cNvGrpSpPr/>
          <p:nvPr/>
        </p:nvGrpSpPr>
        <p:grpSpPr>
          <a:xfrm>
            <a:off x="10114877" y="3673632"/>
            <a:ext cx="1627632" cy="1014984"/>
            <a:chOff x="443887" y="1819656"/>
            <a:chExt cx="1627632" cy="1014984"/>
          </a:xfrm>
        </p:grpSpPr>
        <p:sp>
          <p:nvSpPr>
            <p:cNvPr id="240" name="Rectangle 239"/>
            <p:cNvSpPr/>
            <p:nvPr/>
          </p:nvSpPr>
          <p:spPr>
            <a:xfrm>
              <a:off x="443887" y="1819656"/>
              <a:ext cx="1627632" cy="1014984"/>
            </a:xfrm>
            <a:prstGeom prst="rect">
              <a:avLst/>
            </a:prstGeom>
            <a:solidFill>
              <a:sysClr val="window" lastClr="FFFFFF"/>
            </a:solidFill>
            <a:ln w="381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1" name="Rectangle 240"/>
            <p:cNvSpPr/>
            <p:nvPr/>
          </p:nvSpPr>
          <p:spPr>
            <a:xfrm>
              <a:off x="471263" y="1845733"/>
              <a:ext cx="1572880" cy="446532"/>
            </a:xfrm>
            <a:prstGeom prst="rect">
              <a:avLst/>
            </a:prstGeom>
            <a:solidFill>
              <a:srgbClr val="5B9BD5">
                <a:lumMod val="20000"/>
                <a:lumOff val="8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2" name="Trapezoid 241"/>
            <p:cNvSpPr/>
            <p:nvPr/>
          </p:nvSpPr>
          <p:spPr>
            <a:xfrm>
              <a:off x="471263" y="2292265"/>
              <a:ext cx="1572880" cy="521208"/>
            </a:xfrm>
            <a:prstGeom prst="trapezoid">
              <a:avLst>
                <a:gd name="adj" fmla="val 106222"/>
              </a:avLst>
            </a:prstGeom>
            <a:solidFill>
              <a:sysClr val="window" lastClr="FFFFFF">
                <a:lumMod val="50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3" name="Right Triangle 242"/>
            <p:cNvSpPr/>
            <p:nvPr/>
          </p:nvSpPr>
          <p:spPr>
            <a:xfrm rot="5400000">
              <a:off x="490436" y="2273095"/>
              <a:ext cx="521207" cy="559554"/>
            </a:xfrm>
            <a:prstGeom prst="rtTriangle">
              <a:avLst/>
            </a:prstGeom>
            <a:solidFill>
              <a:srgbClr val="70AD47">
                <a:lumMod val="40000"/>
                <a:lumOff val="6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4" name="Right Triangle 243"/>
            <p:cNvSpPr/>
            <p:nvPr/>
          </p:nvSpPr>
          <p:spPr>
            <a:xfrm rot="16200000" flipH="1">
              <a:off x="1503763" y="2273097"/>
              <a:ext cx="521207" cy="559554"/>
            </a:xfrm>
            <a:prstGeom prst="rtTriangle">
              <a:avLst/>
            </a:prstGeom>
            <a:solidFill>
              <a:srgbClr val="70AD47">
                <a:lumMod val="40000"/>
                <a:lumOff val="6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5" name="Rectangle 244"/>
            <p:cNvSpPr/>
            <p:nvPr/>
          </p:nvSpPr>
          <p:spPr>
            <a:xfrm>
              <a:off x="1234843" y="2673435"/>
              <a:ext cx="45719" cy="140037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6" name="Rectangle 245"/>
            <p:cNvSpPr/>
            <p:nvPr/>
          </p:nvSpPr>
          <p:spPr>
            <a:xfrm flipH="1">
              <a:off x="1234842" y="2533070"/>
              <a:ext cx="45719" cy="85776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7" name="Rectangle 246"/>
            <p:cNvSpPr/>
            <p:nvPr/>
          </p:nvSpPr>
          <p:spPr>
            <a:xfrm flipH="1">
              <a:off x="1234841" y="2435747"/>
              <a:ext cx="45719" cy="64739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8" name="Rectangle 247"/>
            <p:cNvSpPr/>
            <p:nvPr/>
          </p:nvSpPr>
          <p:spPr>
            <a:xfrm flipH="1">
              <a:off x="1234840" y="2360150"/>
              <a:ext cx="45720" cy="45719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9" name="Rectangle 248"/>
            <p:cNvSpPr/>
            <p:nvPr/>
          </p:nvSpPr>
          <p:spPr>
            <a:xfrm flipH="1">
              <a:off x="1234840" y="2295412"/>
              <a:ext cx="45720" cy="45719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50" name="TextBox 249"/>
              <p:cNvSpPr txBox="1"/>
              <p:nvPr/>
            </p:nvSpPr>
            <p:spPr>
              <a:xfrm>
                <a:off x="5595437" y="2618846"/>
                <a:ext cx="782425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72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kumimoji="0" lang="en-US" sz="72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250" name="TextBox 2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5437" y="2618846"/>
                <a:ext cx="782425" cy="120032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1" name="TextBox 250"/>
              <p:cNvSpPr txBox="1"/>
              <p:nvPr/>
            </p:nvSpPr>
            <p:spPr>
              <a:xfrm>
                <a:off x="5753188" y="4427591"/>
                <a:ext cx="782425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72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kumimoji="0" lang="en-US" sz="72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251" name="TextBox 2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3188" y="4427591"/>
                <a:ext cx="782425" cy="120032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52" name="Group 251"/>
          <p:cNvGrpSpPr/>
          <p:nvPr/>
        </p:nvGrpSpPr>
        <p:grpSpPr>
          <a:xfrm>
            <a:off x="449492" y="1819656"/>
            <a:ext cx="1627632" cy="1014984"/>
            <a:chOff x="449492" y="1819656"/>
            <a:chExt cx="1627632" cy="1014984"/>
          </a:xfrm>
        </p:grpSpPr>
        <p:grpSp>
          <p:nvGrpSpPr>
            <p:cNvPr id="253" name="Group 252"/>
            <p:cNvGrpSpPr/>
            <p:nvPr/>
          </p:nvGrpSpPr>
          <p:grpSpPr>
            <a:xfrm>
              <a:off x="449492" y="1819656"/>
              <a:ext cx="1627632" cy="1014984"/>
              <a:chOff x="443887" y="1819656"/>
              <a:chExt cx="1627632" cy="1014984"/>
            </a:xfrm>
          </p:grpSpPr>
          <p:sp>
            <p:nvSpPr>
              <p:cNvPr id="255" name="Rectangle 254"/>
              <p:cNvSpPr/>
              <p:nvPr/>
            </p:nvSpPr>
            <p:spPr>
              <a:xfrm>
                <a:off x="443887" y="1819656"/>
                <a:ext cx="1627632" cy="1014984"/>
              </a:xfrm>
              <a:prstGeom prst="rect">
                <a:avLst/>
              </a:prstGeom>
              <a:solidFill>
                <a:sysClr val="window" lastClr="FFFFFF"/>
              </a:solidFill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6" name="Rectangle 255"/>
              <p:cNvSpPr/>
              <p:nvPr/>
            </p:nvSpPr>
            <p:spPr>
              <a:xfrm>
                <a:off x="471263" y="1845733"/>
                <a:ext cx="1572880" cy="446532"/>
              </a:xfrm>
              <a:prstGeom prst="rect">
                <a:avLst/>
              </a:prstGeom>
              <a:solidFill>
                <a:srgbClr val="5B9BD5">
                  <a:lumMod val="20000"/>
                  <a:lumOff val="8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7" name="Trapezoid 256"/>
              <p:cNvSpPr/>
              <p:nvPr/>
            </p:nvSpPr>
            <p:spPr>
              <a:xfrm>
                <a:off x="471263" y="2292265"/>
                <a:ext cx="1572880" cy="521208"/>
              </a:xfrm>
              <a:prstGeom prst="trapezoid">
                <a:avLst>
                  <a:gd name="adj" fmla="val 106222"/>
                </a:avLst>
              </a:prstGeom>
              <a:solidFill>
                <a:sysClr val="window" lastClr="FFFFFF">
                  <a:lumMod val="50000"/>
                </a:sys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8" name="Right Triangle 257"/>
              <p:cNvSpPr/>
              <p:nvPr/>
            </p:nvSpPr>
            <p:spPr>
              <a:xfrm rot="5400000">
                <a:off x="490436" y="2273095"/>
                <a:ext cx="521207" cy="559554"/>
              </a:xfrm>
              <a:prstGeom prst="rtTriangle">
                <a:avLst/>
              </a:prstGeom>
              <a:solidFill>
                <a:srgbClr val="70AD47">
                  <a:lumMod val="40000"/>
                  <a:lumOff val="6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9" name="Right Triangle 258"/>
              <p:cNvSpPr/>
              <p:nvPr/>
            </p:nvSpPr>
            <p:spPr>
              <a:xfrm rot="16200000" flipH="1">
                <a:off x="1503763" y="2273097"/>
                <a:ext cx="521207" cy="559554"/>
              </a:xfrm>
              <a:prstGeom prst="rtTriangle">
                <a:avLst/>
              </a:prstGeom>
              <a:solidFill>
                <a:srgbClr val="70AD47">
                  <a:lumMod val="40000"/>
                  <a:lumOff val="6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60" name="Rectangle 259"/>
              <p:cNvSpPr/>
              <p:nvPr/>
            </p:nvSpPr>
            <p:spPr>
              <a:xfrm>
                <a:off x="1234843" y="2673435"/>
                <a:ext cx="45719" cy="140037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61" name="Rectangle 260"/>
              <p:cNvSpPr/>
              <p:nvPr/>
            </p:nvSpPr>
            <p:spPr>
              <a:xfrm flipH="1">
                <a:off x="1234842" y="2533070"/>
                <a:ext cx="45719" cy="85776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62" name="Rectangle 261"/>
              <p:cNvSpPr/>
              <p:nvPr/>
            </p:nvSpPr>
            <p:spPr>
              <a:xfrm flipH="1">
                <a:off x="1234841" y="2435747"/>
                <a:ext cx="45719" cy="64739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63" name="Rectangle 262"/>
              <p:cNvSpPr/>
              <p:nvPr/>
            </p:nvSpPr>
            <p:spPr>
              <a:xfrm flipH="1">
                <a:off x="1234840" y="2360150"/>
                <a:ext cx="45720" cy="45719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64" name="Rectangle 263"/>
              <p:cNvSpPr/>
              <p:nvPr/>
            </p:nvSpPr>
            <p:spPr>
              <a:xfrm flipH="1">
                <a:off x="1234840" y="2295412"/>
                <a:ext cx="45720" cy="45719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254" name="Oval 253"/>
            <p:cNvSpPr/>
            <p:nvPr/>
          </p:nvSpPr>
          <p:spPr>
            <a:xfrm>
              <a:off x="526412" y="2151525"/>
              <a:ext cx="338667" cy="338667"/>
            </a:xfrm>
            <a:prstGeom prst="ellipse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65" name="Group 264"/>
          <p:cNvGrpSpPr/>
          <p:nvPr/>
        </p:nvGrpSpPr>
        <p:grpSpPr>
          <a:xfrm>
            <a:off x="2382569" y="1819656"/>
            <a:ext cx="1627632" cy="1014984"/>
            <a:chOff x="2382569" y="1819656"/>
            <a:chExt cx="1627632" cy="1014984"/>
          </a:xfrm>
        </p:grpSpPr>
        <p:grpSp>
          <p:nvGrpSpPr>
            <p:cNvPr id="266" name="Group 265"/>
            <p:cNvGrpSpPr/>
            <p:nvPr/>
          </p:nvGrpSpPr>
          <p:grpSpPr>
            <a:xfrm>
              <a:off x="2382569" y="1819656"/>
              <a:ext cx="1627632" cy="1014984"/>
              <a:chOff x="443887" y="1819656"/>
              <a:chExt cx="1627632" cy="1014984"/>
            </a:xfrm>
          </p:grpSpPr>
          <p:sp>
            <p:nvSpPr>
              <p:cNvPr id="268" name="Rectangle 267"/>
              <p:cNvSpPr/>
              <p:nvPr/>
            </p:nvSpPr>
            <p:spPr>
              <a:xfrm>
                <a:off x="443887" y="1819656"/>
                <a:ext cx="1627632" cy="1014984"/>
              </a:xfrm>
              <a:prstGeom prst="rect">
                <a:avLst/>
              </a:prstGeom>
              <a:solidFill>
                <a:sysClr val="window" lastClr="FFFFFF"/>
              </a:solidFill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69" name="Rectangle 268"/>
              <p:cNvSpPr/>
              <p:nvPr/>
            </p:nvSpPr>
            <p:spPr>
              <a:xfrm>
                <a:off x="471263" y="1845733"/>
                <a:ext cx="1572880" cy="446532"/>
              </a:xfrm>
              <a:prstGeom prst="rect">
                <a:avLst/>
              </a:prstGeom>
              <a:solidFill>
                <a:srgbClr val="5B9BD5">
                  <a:lumMod val="20000"/>
                  <a:lumOff val="8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70" name="Trapezoid 269"/>
              <p:cNvSpPr/>
              <p:nvPr/>
            </p:nvSpPr>
            <p:spPr>
              <a:xfrm>
                <a:off x="471263" y="2292265"/>
                <a:ext cx="1572880" cy="521208"/>
              </a:xfrm>
              <a:prstGeom prst="trapezoid">
                <a:avLst>
                  <a:gd name="adj" fmla="val 106222"/>
                </a:avLst>
              </a:prstGeom>
              <a:solidFill>
                <a:sysClr val="window" lastClr="FFFFFF">
                  <a:lumMod val="50000"/>
                </a:sys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71" name="Right Triangle 270"/>
              <p:cNvSpPr/>
              <p:nvPr/>
            </p:nvSpPr>
            <p:spPr>
              <a:xfrm rot="5400000">
                <a:off x="490436" y="2273095"/>
                <a:ext cx="521207" cy="559554"/>
              </a:xfrm>
              <a:prstGeom prst="rtTriangle">
                <a:avLst/>
              </a:prstGeom>
              <a:solidFill>
                <a:srgbClr val="70AD47">
                  <a:lumMod val="40000"/>
                  <a:lumOff val="6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72" name="Right Triangle 271"/>
              <p:cNvSpPr/>
              <p:nvPr/>
            </p:nvSpPr>
            <p:spPr>
              <a:xfrm rot="16200000" flipH="1">
                <a:off x="1503763" y="2273097"/>
                <a:ext cx="521207" cy="559554"/>
              </a:xfrm>
              <a:prstGeom prst="rtTriangle">
                <a:avLst/>
              </a:prstGeom>
              <a:solidFill>
                <a:srgbClr val="70AD47">
                  <a:lumMod val="40000"/>
                  <a:lumOff val="6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73" name="Rectangle 272"/>
              <p:cNvSpPr/>
              <p:nvPr/>
            </p:nvSpPr>
            <p:spPr>
              <a:xfrm>
                <a:off x="1234843" y="2673435"/>
                <a:ext cx="45719" cy="140037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74" name="Rectangle 273"/>
              <p:cNvSpPr/>
              <p:nvPr/>
            </p:nvSpPr>
            <p:spPr>
              <a:xfrm flipH="1">
                <a:off x="1234842" y="2533070"/>
                <a:ext cx="45719" cy="85776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75" name="Rectangle 274"/>
              <p:cNvSpPr/>
              <p:nvPr/>
            </p:nvSpPr>
            <p:spPr>
              <a:xfrm flipH="1">
                <a:off x="1234841" y="2435747"/>
                <a:ext cx="45719" cy="64739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76" name="Rectangle 275"/>
              <p:cNvSpPr/>
              <p:nvPr/>
            </p:nvSpPr>
            <p:spPr>
              <a:xfrm flipH="1">
                <a:off x="1234840" y="2360150"/>
                <a:ext cx="45720" cy="45719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77" name="Rectangle 276"/>
              <p:cNvSpPr/>
              <p:nvPr/>
            </p:nvSpPr>
            <p:spPr>
              <a:xfrm flipH="1">
                <a:off x="1234840" y="2295412"/>
                <a:ext cx="45720" cy="45719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267" name="Oval 266"/>
            <p:cNvSpPr/>
            <p:nvPr/>
          </p:nvSpPr>
          <p:spPr>
            <a:xfrm>
              <a:off x="2560684" y="2264747"/>
              <a:ext cx="338667" cy="338667"/>
            </a:xfrm>
            <a:prstGeom prst="ellipse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78" name="Group 277"/>
          <p:cNvGrpSpPr/>
          <p:nvPr/>
        </p:nvGrpSpPr>
        <p:grpSpPr>
          <a:xfrm>
            <a:off x="4315646" y="1819656"/>
            <a:ext cx="1627632" cy="1014984"/>
            <a:chOff x="4315646" y="1819656"/>
            <a:chExt cx="1627632" cy="1014984"/>
          </a:xfrm>
        </p:grpSpPr>
        <p:grpSp>
          <p:nvGrpSpPr>
            <p:cNvPr id="279" name="Group 278"/>
            <p:cNvGrpSpPr/>
            <p:nvPr/>
          </p:nvGrpSpPr>
          <p:grpSpPr>
            <a:xfrm>
              <a:off x="4315646" y="1819656"/>
              <a:ext cx="1627632" cy="1014984"/>
              <a:chOff x="443887" y="1819656"/>
              <a:chExt cx="1627632" cy="1014984"/>
            </a:xfrm>
          </p:grpSpPr>
          <p:sp>
            <p:nvSpPr>
              <p:cNvPr id="281" name="Rectangle 280"/>
              <p:cNvSpPr/>
              <p:nvPr/>
            </p:nvSpPr>
            <p:spPr>
              <a:xfrm>
                <a:off x="443887" y="1819656"/>
                <a:ext cx="1627632" cy="1014984"/>
              </a:xfrm>
              <a:prstGeom prst="rect">
                <a:avLst/>
              </a:prstGeom>
              <a:solidFill>
                <a:sysClr val="window" lastClr="FFFFFF"/>
              </a:solidFill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82" name="Rectangle 281"/>
              <p:cNvSpPr/>
              <p:nvPr/>
            </p:nvSpPr>
            <p:spPr>
              <a:xfrm>
                <a:off x="471263" y="1845733"/>
                <a:ext cx="1572880" cy="446532"/>
              </a:xfrm>
              <a:prstGeom prst="rect">
                <a:avLst/>
              </a:prstGeom>
              <a:solidFill>
                <a:srgbClr val="5B9BD5">
                  <a:lumMod val="20000"/>
                  <a:lumOff val="8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83" name="Trapezoid 282"/>
              <p:cNvSpPr/>
              <p:nvPr/>
            </p:nvSpPr>
            <p:spPr>
              <a:xfrm>
                <a:off x="471263" y="2292265"/>
                <a:ext cx="1572880" cy="521208"/>
              </a:xfrm>
              <a:prstGeom prst="trapezoid">
                <a:avLst>
                  <a:gd name="adj" fmla="val 106222"/>
                </a:avLst>
              </a:prstGeom>
              <a:solidFill>
                <a:sysClr val="window" lastClr="FFFFFF">
                  <a:lumMod val="50000"/>
                </a:sys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84" name="Right Triangle 283"/>
              <p:cNvSpPr/>
              <p:nvPr/>
            </p:nvSpPr>
            <p:spPr>
              <a:xfrm rot="5400000">
                <a:off x="490436" y="2273095"/>
                <a:ext cx="521207" cy="559554"/>
              </a:xfrm>
              <a:prstGeom prst="rtTriangle">
                <a:avLst/>
              </a:prstGeom>
              <a:solidFill>
                <a:srgbClr val="70AD47">
                  <a:lumMod val="40000"/>
                  <a:lumOff val="6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85" name="Right Triangle 284"/>
              <p:cNvSpPr/>
              <p:nvPr/>
            </p:nvSpPr>
            <p:spPr>
              <a:xfrm rot="16200000" flipH="1">
                <a:off x="1503763" y="2273097"/>
                <a:ext cx="521207" cy="559554"/>
              </a:xfrm>
              <a:prstGeom prst="rtTriangle">
                <a:avLst/>
              </a:prstGeom>
              <a:solidFill>
                <a:srgbClr val="70AD47">
                  <a:lumMod val="40000"/>
                  <a:lumOff val="6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86" name="Rectangle 285"/>
              <p:cNvSpPr/>
              <p:nvPr/>
            </p:nvSpPr>
            <p:spPr>
              <a:xfrm>
                <a:off x="1234843" y="2673435"/>
                <a:ext cx="45719" cy="140037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87" name="Rectangle 286"/>
              <p:cNvSpPr/>
              <p:nvPr/>
            </p:nvSpPr>
            <p:spPr>
              <a:xfrm flipH="1">
                <a:off x="1234842" y="2533070"/>
                <a:ext cx="45719" cy="85776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88" name="Rectangle 287"/>
              <p:cNvSpPr/>
              <p:nvPr/>
            </p:nvSpPr>
            <p:spPr>
              <a:xfrm flipH="1">
                <a:off x="1234841" y="2435747"/>
                <a:ext cx="45719" cy="64739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89" name="Rectangle 288"/>
              <p:cNvSpPr/>
              <p:nvPr/>
            </p:nvSpPr>
            <p:spPr>
              <a:xfrm flipH="1">
                <a:off x="1234840" y="2360150"/>
                <a:ext cx="45720" cy="45719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90" name="Rectangle 289"/>
              <p:cNvSpPr/>
              <p:nvPr/>
            </p:nvSpPr>
            <p:spPr>
              <a:xfrm flipH="1">
                <a:off x="1234840" y="2295412"/>
                <a:ext cx="45720" cy="45719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280" name="Oval 279"/>
            <p:cNvSpPr/>
            <p:nvPr/>
          </p:nvSpPr>
          <p:spPr>
            <a:xfrm>
              <a:off x="4598599" y="2451189"/>
              <a:ext cx="338667" cy="338667"/>
            </a:xfrm>
            <a:prstGeom prst="ellipse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91" name="Group 290"/>
          <p:cNvGrpSpPr/>
          <p:nvPr/>
        </p:nvGrpSpPr>
        <p:grpSpPr>
          <a:xfrm>
            <a:off x="6248723" y="1819656"/>
            <a:ext cx="1627632" cy="1014984"/>
            <a:chOff x="6248723" y="1819656"/>
            <a:chExt cx="1627632" cy="1014984"/>
          </a:xfrm>
        </p:grpSpPr>
        <p:grpSp>
          <p:nvGrpSpPr>
            <p:cNvPr id="292" name="Group 291"/>
            <p:cNvGrpSpPr/>
            <p:nvPr/>
          </p:nvGrpSpPr>
          <p:grpSpPr>
            <a:xfrm>
              <a:off x="6248723" y="1819656"/>
              <a:ext cx="1627632" cy="1014984"/>
              <a:chOff x="443887" y="1819656"/>
              <a:chExt cx="1627632" cy="1014984"/>
            </a:xfrm>
          </p:grpSpPr>
          <p:sp>
            <p:nvSpPr>
              <p:cNvPr id="294" name="Rectangle 293"/>
              <p:cNvSpPr/>
              <p:nvPr/>
            </p:nvSpPr>
            <p:spPr>
              <a:xfrm>
                <a:off x="443887" y="1819656"/>
                <a:ext cx="1627632" cy="1014984"/>
              </a:xfrm>
              <a:prstGeom prst="rect">
                <a:avLst/>
              </a:prstGeom>
              <a:solidFill>
                <a:sysClr val="window" lastClr="FFFFFF"/>
              </a:solidFill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95" name="Rectangle 294"/>
              <p:cNvSpPr/>
              <p:nvPr/>
            </p:nvSpPr>
            <p:spPr>
              <a:xfrm>
                <a:off x="471263" y="1845733"/>
                <a:ext cx="1572880" cy="446532"/>
              </a:xfrm>
              <a:prstGeom prst="rect">
                <a:avLst/>
              </a:prstGeom>
              <a:solidFill>
                <a:srgbClr val="5B9BD5">
                  <a:lumMod val="20000"/>
                  <a:lumOff val="8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96" name="Trapezoid 295"/>
              <p:cNvSpPr/>
              <p:nvPr/>
            </p:nvSpPr>
            <p:spPr>
              <a:xfrm>
                <a:off x="471263" y="2292265"/>
                <a:ext cx="1572880" cy="521208"/>
              </a:xfrm>
              <a:prstGeom prst="trapezoid">
                <a:avLst>
                  <a:gd name="adj" fmla="val 106222"/>
                </a:avLst>
              </a:prstGeom>
              <a:solidFill>
                <a:sysClr val="window" lastClr="FFFFFF">
                  <a:lumMod val="50000"/>
                </a:sys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97" name="Right Triangle 296"/>
              <p:cNvSpPr/>
              <p:nvPr/>
            </p:nvSpPr>
            <p:spPr>
              <a:xfrm rot="5400000">
                <a:off x="490436" y="2273095"/>
                <a:ext cx="521207" cy="559554"/>
              </a:xfrm>
              <a:prstGeom prst="rtTriangle">
                <a:avLst/>
              </a:prstGeom>
              <a:solidFill>
                <a:srgbClr val="70AD47">
                  <a:lumMod val="40000"/>
                  <a:lumOff val="6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98" name="Right Triangle 297"/>
              <p:cNvSpPr/>
              <p:nvPr/>
            </p:nvSpPr>
            <p:spPr>
              <a:xfrm rot="16200000" flipH="1">
                <a:off x="1503763" y="2273097"/>
                <a:ext cx="521207" cy="559554"/>
              </a:xfrm>
              <a:prstGeom prst="rtTriangle">
                <a:avLst/>
              </a:prstGeom>
              <a:solidFill>
                <a:srgbClr val="70AD47">
                  <a:lumMod val="40000"/>
                  <a:lumOff val="6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99" name="Rectangle 298"/>
              <p:cNvSpPr/>
              <p:nvPr/>
            </p:nvSpPr>
            <p:spPr>
              <a:xfrm>
                <a:off x="1234843" y="2673435"/>
                <a:ext cx="45719" cy="140037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00" name="Rectangle 299"/>
              <p:cNvSpPr/>
              <p:nvPr/>
            </p:nvSpPr>
            <p:spPr>
              <a:xfrm flipH="1">
                <a:off x="1234842" y="2533070"/>
                <a:ext cx="45719" cy="85776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01" name="Rectangle 300"/>
              <p:cNvSpPr/>
              <p:nvPr/>
            </p:nvSpPr>
            <p:spPr>
              <a:xfrm flipH="1">
                <a:off x="1234841" y="2435747"/>
                <a:ext cx="45719" cy="64739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02" name="Rectangle 301"/>
              <p:cNvSpPr/>
              <p:nvPr/>
            </p:nvSpPr>
            <p:spPr>
              <a:xfrm flipH="1">
                <a:off x="1234840" y="2360150"/>
                <a:ext cx="45720" cy="45719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03" name="Rectangle 302"/>
              <p:cNvSpPr/>
              <p:nvPr/>
            </p:nvSpPr>
            <p:spPr>
              <a:xfrm flipH="1">
                <a:off x="1234840" y="2295412"/>
                <a:ext cx="45720" cy="45719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293" name="Oval 292"/>
            <p:cNvSpPr/>
            <p:nvPr/>
          </p:nvSpPr>
          <p:spPr>
            <a:xfrm>
              <a:off x="6646816" y="2363736"/>
              <a:ext cx="338667" cy="338667"/>
            </a:xfrm>
            <a:prstGeom prst="ellipse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04" name="Group 303"/>
          <p:cNvGrpSpPr/>
          <p:nvPr/>
        </p:nvGrpSpPr>
        <p:grpSpPr>
          <a:xfrm>
            <a:off x="8181800" y="1819656"/>
            <a:ext cx="1627632" cy="1014984"/>
            <a:chOff x="8181800" y="1819656"/>
            <a:chExt cx="1627632" cy="1014984"/>
          </a:xfrm>
        </p:grpSpPr>
        <p:grpSp>
          <p:nvGrpSpPr>
            <p:cNvPr id="305" name="Group 304"/>
            <p:cNvGrpSpPr/>
            <p:nvPr/>
          </p:nvGrpSpPr>
          <p:grpSpPr>
            <a:xfrm>
              <a:off x="8181800" y="1819656"/>
              <a:ext cx="1627632" cy="1014984"/>
              <a:chOff x="443887" y="1819656"/>
              <a:chExt cx="1627632" cy="1014984"/>
            </a:xfrm>
          </p:grpSpPr>
          <p:sp>
            <p:nvSpPr>
              <p:cNvPr id="307" name="Rectangle 306"/>
              <p:cNvSpPr/>
              <p:nvPr/>
            </p:nvSpPr>
            <p:spPr>
              <a:xfrm>
                <a:off x="443887" y="1819656"/>
                <a:ext cx="1627632" cy="1014984"/>
              </a:xfrm>
              <a:prstGeom prst="rect">
                <a:avLst/>
              </a:prstGeom>
              <a:solidFill>
                <a:sysClr val="window" lastClr="FFFFFF"/>
              </a:solidFill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08" name="Rectangle 307"/>
              <p:cNvSpPr/>
              <p:nvPr/>
            </p:nvSpPr>
            <p:spPr>
              <a:xfrm>
                <a:off x="471263" y="1845733"/>
                <a:ext cx="1572880" cy="446532"/>
              </a:xfrm>
              <a:prstGeom prst="rect">
                <a:avLst/>
              </a:prstGeom>
              <a:solidFill>
                <a:srgbClr val="5B9BD5">
                  <a:lumMod val="20000"/>
                  <a:lumOff val="8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09" name="Trapezoid 308"/>
              <p:cNvSpPr/>
              <p:nvPr/>
            </p:nvSpPr>
            <p:spPr>
              <a:xfrm>
                <a:off x="471263" y="2292265"/>
                <a:ext cx="1572880" cy="521208"/>
              </a:xfrm>
              <a:prstGeom prst="trapezoid">
                <a:avLst>
                  <a:gd name="adj" fmla="val 106222"/>
                </a:avLst>
              </a:prstGeom>
              <a:solidFill>
                <a:sysClr val="window" lastClr="FFFFFF">
                  <a:lumMod val="50000"/>
                </a:sys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10" name="Right Triangle 309"/>
              <p:cNvSpPr/>
              <p:nvPr/>
            </p:nvSpPr>
            <p:spPr>
              <a:xfrm rot="5400000">
                <a:off x="490436" y="2273095"/>
                <a:ext cx="521207" cy="559554"/>
              </a:xfrm>
              <a:prstGeom prst="rtTriangle">
                <a:avLst/>
              </a:prstGeom>
              <a:solidFill>
                <a:srgbClr val="70AD47">
                  <a:lumMod val="40000"/>
                  <a:lumOff val="6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11" name="Right Triangle 310"/>
              <p:cNvSpPr/>
              <p:nvPr/>
            </p:nvSpPr>
            <p:spPr>
              <a:xfrm rot="16200000" flipH="1">
                <a:off x="1503763" y="2273097"/>
                <a:ext cx="521207" cy="559554"/>
              </a:xfrm>
              <a:prstGeom prst="rtTriangle">
                <a:avLst/>
              </a:prstGeom>
              <a:solidFill>
                <a:srgbClr val="70AD47">
                  <a:lumMod val="40000"/>
                  <a:lumOff val="6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12" name="Rectangle 311"/>
              <p:cNvSpPr/>
              <p:nvPr/>
            </p:nvSpPr>
            <p:spPr>
              <a:xfrm>
                <a:off x="1234843" y="2673435"/>
                <a:ext cx="45719" cy="140037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13" name="Rectangle 312"/>
              <p:cNvSpPr/>
              <p:nvPr/>
            </p:nvSpPr>
            <p:spPr>
              <a:xfrm flipH="1">
                <a:off x="1234842" y="2533070"/>
                <a:ext cx="45719" cy="85776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14" name="Rectangle 313"/>
              <p:cNvSpPr/>
              <p:nvPr/>
            </p:nvSpPr>
            <p:spPr>
              <a:xfrm flipH="1">
                <a:off x="1234841" y="2435747"/>
                <a:ext cx="45719" cy="64739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15" name="Rectangle 314"/>
              <p:cNvSpPr/>
              <p:nvPr/>
            </p:nvSpPr>
            <p:spPr>
              <a:xfrm flipH="1">
                <a:off x="1234840" y="2360150"/>
                <a:ext cx="45720" cy="45719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16" name="Rectangle 315"/>
              <p:cNvSpPr/>
              <p:nvPr/>
            </p:nvSpPr>
            <p:spPr>
              <a:xfrm flipH="1">
                <a:off x="1234840" y="2295412"/>
                <a:ext cx="45720" cy="45719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306" name="Oval 305"/>
            <p:cNvSpPr/>
            <p:nvPr/>
          </p:nvSpPr>
          <p:spPr>
            <a:xfrm>
              <a:off x="8804343" y="2093206"/>
              <a:ext cx="338667" cy="338667"/>
            </a:xfrm>
            <a:prstGeom prst="ellipse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17" name="Group 316"/>
          <p:cNvGrpSpPr/>
          <p:nvPr/>
        </p:nvGrpSpPr>
        <p:grpSpPr>
          <a:xfrm>
            <a:off x="10114877" y="1819656"/>
            <a:ext cx="1627632" cy="1014984"/>
            <a:chOff x="10114877" y="1819656"/>
            <a:chExt cx="1627632" cy="1014984"/>
          </a:xfrm>
        </p:grpSpPr>
        <p:grpSp>
          <p:nvGrpSpPr>
            <p:cNvPr id="318" name="Group 317"/>
            <p:cNvGrpSpPr/>
            <p:nvPr/>
          </p:nvGrpSpPr>
          <p:grpSpPr>
            <a:xfrm>
              <a:off x="10114877" y="1819656"/>
              <a:ext cx="1627632" cy="1014984"/>
              <a:chOff x="443887" y="1819656"/>
              <a:chExt cx="1627632" cy="1014984"/>
            </a:xfrm>
          </p:grpSpPr>
          <p:sp>
            <p:nvSpPr>
              <p:cNvPr id="320" name="Rectangle 319"/>
              <p:cNvSpPr/>
              <p:nvPr/>
            </p:nvSpPr>
            <p:spPr>
              <a:xfrm>
                <a:off x="443887" y="1819656"/>
                <a:ext cx="1627632" cy="1014984"/>
              </a:xfrm>
              <a:prstGeom prst="rect">
                <a:avLst/>
              </a:prstGeom>
              <a:solidFill>
                <a:sysClr val="window" lastClr="FFFFFF"/>
              </a:solidFill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21" name="Rectangle 320"/>
              <p:cNvSpPr/>
              <p:nvPr/>
            </p:nvSpPr>
            <p:spPr>
              <a:xfrm>
                <a:off x="471263" y="1845733"/>
                <a:ext cx="1572880" cy="446532"/>
              </a:xfrm>
              <a:prstGeom prst="rect">
                <a:avLst/>
              </a:prstGeom>
              <a:solidFill>
                <a:srgbClr val="5B9BD5">
                  <a:lumMod val="20000"/>
                  <a:lumOff val="8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22" name="Trapezoid 321"/>
              <p:cNvSpPr/>
              <p:nvPr/>
            </p:nvSpPr>
            <p:spPr>
              <a:xfrm>
                <a:off x="471263" y="2292265"/>
                <a:ext cx="1572880" cy="521208"/>
              </a:xfrm>
              <a:prstGeom prst="trapezoid">
                <a:avLst>
                  <a:gd name="adj" fmla="val 106222"/>
                </a:avLst>
              </a:prstGeom>
              <a:solidFill>
                <a:sysClr val="window" lastClr="FFFFFF">
                  <a:lumMod val="50000"/>
                </a:sys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23" name="Right Triangle 322"/>
              <p:cNvSpPr/>
              <p:nvPr/>
            </p:nvSpPr>
            <p:spPr>
              <a:xfrm rot="5400000">
                <a:off x="490436" y="2273095"/>
                <a:ext cx="521207" cy="559554"/>
              </a:xfrm>
              <a:prstGeom prst="rtTriangle">
                <a:avLst/>
              </a:prstGeom>
              <a:solidFill>
                <a:srgbClr val="70AD47">
                  <a:lumMod val="40000"/>
                  <a:lumOff val="6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24" name="Right Triangle 323"/>
              <p:cNvSpPr/>
              <p:nvPr/>
            </p:nvSpPr>
            <p:spPr>
              <a:xfrm rot="16200000" flipH="1">
                <a:off x="1503763" y="2273097"/>
                <a:ext cx="521207" cy="559554"/>
              </a:xfrm>
              <a:prstGeom prst="rtTriangle">
                <a:avLst/>
              </a:prstGeom>
              <a:solidFill>
                <a:srgbClr val="70AD47">
                  <a:lumMod val="40000"/>
                  <a:lumOff val="6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25" name="Rectangle 324"/>
              <p:cNvSpPr/>
              <p:nvPr/>
            </p:nvSpPr>
            <p:spPr>
              <a:xfrm>
                <a:off x="1234843" y="2673435"/>
                <a:ext cx="45719" cy="140037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26" name="Rectangle 325"/>
              <p:cNvSpPr/>
              <p:nvPr/>
            </p:nvSpPr>
            <p:spPr>
              <a:xfrm flipH="1">
                <a:off x="1234842" y="2533070"/>
                <a:ext cx="45719" cy="85776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27" name="Rectangle 326"/>
              <p:cNvSpPr/>
              <p:nvPr/>
            </p:nvSpPr>
            <p:spPr>
              <a:xfrm flipH="1">
                <a:off x="1234841" y="2435747"/>
                <a:ext cx="45719" cy="64739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28" name="Rectangle 327"/>
              <p:cNvSpPr/>
              <p:nvPr/>
            </p:nvSpPr>
            <p:spPr>
              <a:xfrm flipH="1">
                <a:off x="1234840" y="2360150"/>
                <a:ext cx="45720" cy="45719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29" name="Rectangle 328"/>
              <p:cNvSpPr/>
              <p:nvPr/>
            </p:nvSpPr>
            <p:spPr>
              <a:xfrm flipH="1">
                <a:off x="1234840" y="2295412"/>
                <a:ext cx="45720" cy="45719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319" name="Oval 318"/>
            <p:cNvSpPr/>
            <p:nvPr/>
          </p:nvSpPr>
          <p:spPr>
            <a:xfrm>
              <a:off x="11098576" y="1953595"/>
              <a:ext cx="338667" cy="338667"/>
            </a:xfrm>
            <a:prstGeom prst="ellipse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30" name="Group 329"/>
          <p:cNvGrpSpPr/>
          <p:nvPr/>
        </p:nvGrpSpPr>
        <p:grpSpPr>
          <a:xfrm>
            <a:off x="449492" y="5627920"/>
            <a:ext cx="1627632" cy="1014984"/>
            <a:chOff x="449492" y="5627920"/>
            <a:chExt cx="1627632" cy="1014984"/>
          </a:xfrm>
        </p:grpSpPr>
        <p:sp>
          <p:nvSpPr>
            <p:cNvPr id="331" name="Rectangle 330"/>
            <p:cNvSpPr/>
            <p:nvPr/>
          </p:nvSpPr>
          <p:spPr>
            <a:xfrm>
              <a:off x="449492" y="5627920"/>
              <a:ext cx="1627632" cy="1014984"/>
            </a:xfrm>
            <a:prstGeom prst="rect">
              <a:avLst/>
            </a:prstGeom>
            <a:solidFill>
              <a:sysClr val="window" lastClr="FFFFFF"/>
            </a:solidFill>
            <a:ln w="381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2" name="Oval 331"/>
            <p:cNvSpPr/>
            <p:nvPr/>
          </p:nvSpPr>
          <p:spPr>
            <a:xfrm>
              <a:off x="526412" y="5969513"/>
              <a:ext cx="338667" cy="338667"/>
            </a:xfrm>
            <a:prstGeom prst="ellipse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33" name="Group 332"/>
          <p:cNvGrpSpPr/>
          <p:nvPr/>
        </p:nvGrpSpPr>
        <p:grpSpPr>
          <a:xfrm>
            <a:off x="2377094" y="5627920"/>
            <a:ext cx="1627632" cy="1014984"/>
            <a:chOff x="2377094" y="5627920"/>
            <a:chExt cx="1627632" cy="1014984"/>
          </a:xfrm>
        </p:grpSpPr>
        <p:sp>
          <p:nvSpPr>
            <p:cNvPr id="334" name="Rectangle 333"/>
            <p:cNvSpPr/>
            <p:nvPr/>
          </p:nvSpPr>
          <p:spPr>
            <a:xfrm>
              <a:off x="2377094" y="5627920"/>
              <a:ext cx="1627632" cy="1014984"/>
            </a:xfrm>
            <a:prstGeom prst="rect">
              <a:avLst/>
            </a:prstGeom>
            <a:solidFill>
              <a:sysClr val="window" lastClr="FFFFFF"/>
            </a:solidFill>
            <a:ln w="381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5" name="Oval 334"/>
            <p:cNvSpPr/>
            <p:nvPr/>
          </p:nvSpPr>
          <p:spPr>
            <a:xfrm>
              <a:off x="2560684" y="6082735"/>
              <a:ext cx="338667" cy="338667"/>
            </a:xfrm>
            <a:prstGeom prst="ellipse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36" name="Group 335"/>
          <p:cNvGrpSpPr/>
          <p:nvPr/>
        </p:nvGrpSpPr>
        <p:grpSpPr>
          <a:xfrm>
            <a:off x="4304696" y="5627920"/>
            <a:ext cx="1627632" cy="1014984"/>
            <a:chOff x="4304696" y="5627920"/>
            <a:chExt cx="1627632" cy="1014984"/>
          </a:xfrm>
        </p:grpSpPr>
        <p:sp>
          <p:nvSpPr>
            <p:cNvPr id="337" name="Rectangle 336"/>
            <p:cNvSpPr/>
            <p:nvPr/>
          </p:nvSpPr>
          <p:spPr>
            <a:xfrm>
              <a:off x="4304696" y="5627920"/>
              <a:ext cx="1627632" cy="1014984"/>
            </a:xfrm>
            <a:prstGeom prst="rect">
              <a:avLst/>
            </a:prstGeom>
            <a:solidFill>
              <a:sysClr val="window" lastClr="FFFFFF"/>
            </a:solidFill>
            <a:ln w="381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8" name="Oval 337"/>
            <p:cNvSpPr/>
            <p:nvPr/>
          </p:nvSpPr>
          <p:spPr>
            <a:xfrm>
              <a:off x="4598599" y="6269177"/>
              <a:ext cx="338667" cy="338667"/>
            </a:xfrm>
            <a:prstGeom prst="ellipse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39" name="Group 338"/>
          <p:cNvGrpSpPr/>
          <p:nvPr/>
        </p:nvGrpSpPr>
        <p:grpSpPr>
          <a:xfrm>
            <a:off x="6232298" y="5627920"/>
            <a:ext cx="1627632" cy="1014984"/>
            <a:chOff x="6232298" y="5627920"/>
            <a:chExt cx="1627632" cy="1014984"/>
          </a:xfrm>
        </p:grpSpPr>
        <p:sp>
          <p:nvSpPr>
            <p:cNvPr id="340" name="Rectangle 339"/>
            <p:cNvSpPr/>
            <p:nvPr/>
          </p:nvSpPr>
          <p:spPr>
            <a:xfrm>
              <a:off x="6232298" y="5627920"/>
              <a:ext cx="1627632" cy="1014984"/>
            </a:xfrm>
            <a:prstGeom prst="rect">
              <a:avLst/>
            </a:prstGeom>
            <a:solidFill>
              <a:sysClr val="window" lastClr="FFFFFF"/>
            </a:solidFill>
            <a:ln w="381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1" name="Oval 340"/>
            <p:cNvSpPr/>
            <p:nvPr/>
          </p:nvSpPr>
          <p:spPr>
            <a:xfrm>
              <a:off x="6646816" y="6181724"/>
              <a:ext cx="338667" cy="338667"/>
            </a:xfrm>
            <a:prstGeom prst="ellipse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42" name="Group 341"/>
          <p:cNvGrpSpPr/>
          <p:nvPr/>
        </p:nvGrpSpPr>
        <p:grpSpPr>
          <a:xfrm>
            <a:off x="8159900" y="5627920"/>
            <a:ext cx="1627632" cy="1014984"/>
            <a:chOff x="8159900" y="5627920"/>
            <a:chExt cx="1627632" cy="1014984"/>
          </a:xfrm>
        </p:grpSpPr>
        <p:sp>
          <p:nvSpPr>
            <p:cNvPr id="343" name="Rectangle 342"/>
            <p:cNvSpPr/>
            <p:nvPr/>
          </p:nvSpPr>
          <p:spPr>
            <a:xfrm>
              <a:off x="8159900" y="5627920"/>
              <a:ext cx="1627632" cy="1014984"/>
            </a:xfrm>
            <a:prstGeom prst="rect">
              <a:avLst/>
            </a:prstGeom>
            <a:solidFill>
              <a:sysClr val="window" lastClr="FFFFFF"/>
            </a:solidFill>
            <a:ln w="381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4" name="Oval 343"/>
            <p:cNvSpPr/>
            <p:nvPr/>
          </p:nvSpPr>
          <p:spPr>
            <a:xfrm>
              <a:off x="8804343" y="5911194"/>
              <a:ext cx="338667" cy="338667"/>
            </a:xfrm>
            <a:prstGeom prst="ellipse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45" name="Group 344"/>
          <p:cNvGrpSpPr/>
          <p:nvPr/>
        </p:nvGrpSpPr>
        <p:grpSpPr>
          <a:xfrm>
            <a:off x="10087501" y="5627920"/>
            <a:ext cx="1627632" cy="1014984"/>
            <a:chOff x="10087501" y="5627920"/>
            <a:chExt cx="1627632" cy="1014984"/>
          </a:xfrm>
        </p:grpSpPr>
        <p:sp>
          <p:nvSpPr>
            <p:cNvPr id="346" name="Rectangle 345"/>
            <p:cNvSpPr/>
            <p:nvPr/>
          </p:nvSpPr>
          <p:spPr>
            <a:xfrm>
              <a:off x="10087501" y="5627920"/>
              <a:ext cx="1627632" cy="1014984"/>
            </a:xfrm>
            <a:prstGeom prst="rect">
              <a:avLst/>
            </a:prstGeom>
            <a:solidFill>
              <a:sysClr val="window" lastClr="FFFFFF"/>
            </a:solidFill>
            <a:ln w="381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7" name="Oval 346"/>
            <p:cNvSpPr/>
            <p:nvPr/>
          </p:nvSpPr>
          <p:spPr>
            <a:xfrm>
              <a:off x="11098576" y="5771583"/>
              <a:ext cx="338667" cy="338667"/>
            </a:xfrm>
            <a:prstGeom prst="ellipse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48" name="Group 347"/>
          <p:cNvGrpSpPr/>
          <p:nvPr/>
        </p:nvGrpSpPr>
        <p:grpSpPr>
          <a:xfrm>
            <a:off x="9812097" y="233580"/>
            <a:ext cx="1627632" cy="1014984"/>
            <a:chOff x="443887" y="1819656"/>
            <a:chExt cx="1627632" cy="1014984"/>
          </a:xfrm>
        </p:grpSpPr>
        <p:sp>
          <p:nvSpPr>
            <p:cNvPr id="349" name="Rectangle 348"/>
            <p:cNvSpPr/>
            <p:nvPr/>
          </p:nvSpPr>
          <p:spPr>
            <a:xfrm>
              <a:off x="443887" y="1819656"/>
              <a:ext cx="1627632" cy="1014984"/>
            </a:xfrm>
            <a:prstGeom prst="rect">
              <a:avLst/>
            </a:prstGeom>
            <a:solidFill>
              <a:sysClr val="window" lastClr="FFFFFF"/>
            </a:solidFill>
            <a:ln w="381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0" name="Rectangle 349"/>
            <p:cNvSpPr/>
            <p:nvPr/>
          </p:nvSpPr>
          <p:spPr>
            <a:xfrm>
              <a:off x="471263" y="1845733"/>
              <a:ext cx="1572880" cy="446532"/>
            </a:xfrm>
            <a:prstGeom prst="rect">
              <a:avLst/>
            </a:prstGeom>
            <a:solidFill>
              <a:srgbClr val="5B9BD5">
                <a:lumMod val="20000"/>
                <a:lumOff val="8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1" name="Trapezoid 350"/>
            <p:cNvSpPr/>
            <p:nvPr/>
          </p:nvSpPr>
          <p:spPr>
            <a:xfrm>
              <a:off x="471263" y="2292265"/>
              <a:ext cx="1572880" cy="521208"/>
            </a:xfrm>
            <a:prstGeom prst="trapezoid">
              <a:avLst>
                <a:gd name="adj" fmla="val 106222"/>
              </a:avLst>
            </a:prstGeom>
            <a:solidFill>
              <a:sysClr val="window" lastClr="FFFFFF">
                <a:lumMod val="50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2" name="Right Triangle 351"/>
            <p:cNvSpPr/>
            <p:nvPr/>
          </p:nvSpPr>
          <p:spPr>
            <a:xfrm rot="5400000">
              <a:off x="490436" y="2273095"/>
              <a:ext cx="521207" cy="559554"/>
            </a:xfrm>
            <a:prstGeom prst="rtTriangle">
              <a:avLst/>
            </a:prstGeom>
            <a:solidFill>
              <a:srgbClr val="70AD47">
                <a:lumMod val="40000"/>
                <a:lumOff val="6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3" name="Right Triangle 352"/>
            <p:cNvSpPr/>
            <p:nvPr/>
          </p:nvSpPr>
          <p:spPr>
            <a:xfrm rot="16200000" flipH="1">
              <a:off x="1503763" y="2273097"/>
              <a:ext cx="521207" cy="559554"/>
            </a:xfrm>
            <a:prstGeom prst="rtTriangle">
              <a:avLst/>
            </a:prstGeom>
            <a:solidFill>
              <a:srgbClr val="70AD47">
                <a:lumMod val="40000"/>
                <a:lumOff val="6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4" name="Rectangle 353"/>
            <p:cNvSpPr/>
            <p:nvPr/>
          </p:nvSpPr>
          <p:spPr>
            <a:xfrm>
              <a:off x="1234843" y="2673435"/>
              <a:ext cx="45719" cy="140037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5" name="Rectangle 354"/>
            <p:cNvSpPr/>
            <p:nvPr/>
          </p:nvSpPr>
          <p:spPr>
            <a:xfrm flipH="1">
              <a:off x="1234842" y="2533070"/>
              <a:ext cx="45719" cy="85776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6" name="Rectangle 355"/>
            <p:cNvSpPr/>
            <p:nvPr/>
          </p:nvSpPr>
          <p:spPr>
            <a:xfrm flipH="1">
              <a:off x="1234841" y="2435747"/>
              <a:ext cx="45719" cy="64739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7" name="Rectangle 356"/>
            <p:cNvSpPr/>
            <p:nvPr/>
          </p:nvSpPr>
          <p:spPr>
            <a:xfrm flipH="1">
              <a:off x="1234840" y="2360150"/>
              <a:ext cx="45720" cy="45719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8" name="Rectangle 357"/>
            <p:cNvSpPr/>
            <p:nvPr/>
          </p:nvSpPr>
          <p:spPr>
            <a:xfrm flipH="1">
              <a:off x="1234840" y="2295412"/>
              <a:ext cx="45720" cy="45719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59" name="Oval 358"/>
          <p:cNvSpPr/>
          <p:nvPr/>
        </p:nvSpPr>
        <p:spPr>
          <a:xfrm>
            <a:off x="9846171" y="525582"/>
            <a:ext cx="338667" cy="338667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75217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0.00047 C 0.02149 0.03171 0.02006 0.0368 0.02344 0.0544 C 0.04584 0.00532 0.0543 -0.0176 0.09857 -0.03519 " pathEditMode="relative" rAng="0" ptsTypes="AAA">
                                      <p:cBhvr>
                                        <p:cTn id="16" dur="1000" fill="hold"/>
                                        <p:tgtEl>
                                          <p:spTgt spid="3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22" y="9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0"/>
                            </p:stCondLst>
                            <p:childTnLst>
                              <p:par>
                                <p:cTn id="3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0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500"/>
                            </p:stCondLst>
                            <p:childTnLst>
                              <p:par>
                                <p:cTn id="4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000"/>
                            </p:stCondLst>
                            <p:childTnLst>
                              <p:par>
                                <p:cTn id="5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500"/>
                            </p:stCondLst>
                            <p:childTnLst>
                              <p:par>
                                <p:cTn id="5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0"/>
                            </p:stCondLst>
                            <p:childTnLst>
                              <p:par>
                                <p:cTn id="5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500"/>
                            </p:stCondLst>
                            <p:childTnLst>
                              <p:par>
                                <p:cTn id="6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6000"/>
                            </p:stCondLst>
                            <p:childTnLst>
                              <p:par>
                                <p:cTn id="6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6500"/>
                            </p:stCondLst>
                            <p:childTnLst>
                              <p:par>
                                <p:cTn id="7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5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7000"/>
                            </p:stCondLst>
                            <p:childTnLst>
                              <p:par>
                                <p:cTn id="7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7500"/>
                            </p:stCondLst>
                            <p:childTnLst>
                              <p:par>
                                <p:cTn id="7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8000"/>
                            </p:stCondLst>
                            <p:childTnLst>
                              <p:par>
                                <p:cTn id="8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8500"/>
                            </p:stCondLst>
                            <p:childTnLst>
                              <p:par>
                                <p:cTn id="8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9000"/>
                            </p:stCondLst>
                            <p:childTnLst>
                              <p:par>
                                <p:cTn id="9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9500"/>
                            </p:stCondLst>
                            <p:childTnLst>
                              <p:par>
                                <p:cTn id="9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0" grpId="0"/>
      <p:bldP spid="251" grpId="0"/>
      <p:bldP spid="359" grpId="0" animBg="1"/>
      <p:bldP spid="359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 smtClean="0"/>
              <a:t>Denoising</a:t>
            </a:r>
            <a:r>
              <a:rPr lang="en-IN" dirty="0" smtClean="0"/>
              <a:t>, Foreground Extraction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13"/>
              <p:cNvSpPr>
                <a:spLocks noGrp="1"/>
              </p:cNvSpPr>
              <p:nvPr>
                <p:ph idx="1"/>
              </p:nvPr>
            </p:nvSpPr>
            <p:spPr>
              <a:xfrm>
                <a:off x="253354" y="1111624"/>
                <a:ext cx="11938645" cy="5300823"/>
              </a:xfrm>
            </p:spPr>
            <p:txBody>
              <a:bodyPr/>
              <a:lstStyle/>
              <a:p>
                <a:r>
                  <a:rPr lang="en-IN" dirty="0" smtClean="0"/>
                  <a:t>Make every frame a vector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IN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</m:e>
                      <m:sup>
                        <m: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p>
                    </m:sSup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dirty="0" smtClean="0"/>
                  <a:t> where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 smtClean="0"/>
                  <a:t> is number of pixels</a:t>
                </a:r>
              </a:p>
              <a:p>
                <a:pPr lvl="2"/>
                <a:r>
                  <a:rPr lang="en-US" dirty="0" smtClean="0"/>
                  <a:t>Thus, we have </a:t>
                </a:r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smtClean="0"/>
                  <a:t>frames represented as a matrix </a:t>
                </a:r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r>
                      <a:rPr lang="en-IN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I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I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nor/>
                                  </m:rPr>
                                  <a:rPr lang="en-IN" b="1" i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  <m:sup>
                                <m:r>
                                  <a:rPr lang="en-I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p>
                            <m:r>
                              <a:rPr lang="en-IN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I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nor/>
                                  </m:rPr>
                                  <a:rPr lang="en-IN" b="1" i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  <m:sup>
                                <m:r>
                                  <a:rPr lang="en-I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IN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I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…,</m:t>
                            </m:r>
                            <m:sSup>
                              <m:sSupPr>
                                <m:ctrlPr>
                                  <a:rPr lang="en-I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nor/>
                                  </m:rPr>
                                  <a:rPr lang="en-IN" b="1" i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  <m:sup>
                                <m:r>
                                  <a:rPr lang="en-I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⊤</m:t>
                        </m:r>
                      </m:sup>
                    </m:sSup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endParaRPr lang="en-US" dirty="0"/>
              </a:p>
              <a:p>
                <a:pPr lvl="2"/>
                <a:r>
                  <a:rPr lang="en-IN" dirty="0"/>
                  <a:t>Background is a constant vector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IN" b="1" i="0">
                        <a:latin typeface="Cambria Math" panose="02040503050406030204" pitchFamily="18" charset="0"/>
                      </a:rPr>
                      <m:t>b</m:t>
                    </m:r>
                    <m:r>
                      <a:rPr lang="en-IN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dirty="0"/>
                  <a:t>. Let </a:t>
                </a:r>
                <a14:m>
                  <m:oMath xmlns:m="http://schemas.openxmlformats.org/officeDocument/2006/math">
                    <m:r>
                      <a:rPr lang="en-IN" b="1" i="1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IN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1,1,1,…1</m:t>
                            </m:r>
                          </m:e>
                        </m:d>
                      </m:e>
                      <m:sup>
                        <m:r>
                          <a:rPr lang="en-IN" i="1"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  <m:r>
                      <a:rPr lang="en-IN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dirty="0"/>
              </a:p>
              <a:p>
                <a:pPr lvl="2"/>
                <a:r>
                  <a:rPr lang="en-IN" dirty="0"/>
                  <a:t>Foreground treated as noise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IN" b="1" i="0"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p>
                        <m:r>
                          <a:rPr lang="en-IN" i="1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  <m:r>
                      <a:rPr lang="en-IN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IN" dirty="0"/>
                  <a:t>. Let </a:t>
                </a:r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IN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I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I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nor/>
                                  </m:rPr>
                                  <a:rPr lang="en-IN" b="1" i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f</m:t>
                                </m:r>
                              </m:e>
                              <m:sup>
                                <m:r>
                                  <a:rPr lang="en-I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p>
                            <m:r>
                              <a:rPr lang="en-IN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I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nor/>
                                  </m:rPr>
                                  <a:rPr lang="en-IN" b="1" i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f</m:t>
                                </m:r>
                              </m:e>
                              <m:sup>
                                <m:r>
                                  <a:rPr lang="en-I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IN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I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…,</m:t>
                            </m:r>
                            <m:sSup>
                              <m:sSupPr>
                                <m:ctrlPr>
                                  <a:rPr lang="en-I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nor/>
                                  </m:rPr>
                                  <a:rPr lang="en-IN" b="1" i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f</m:t>
                                </m:r>
                              </m:e>
                              <m:sup>
                                <m:r>
                                  <a:rPr lang="en-I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⊤</m:t>
                        </m:r>
                      </m:sup>
                    </m:sSup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IN" dirty="0" smtClean="0"/>
                  <a:t>This gives us </a:t>
                </a:r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I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b="1" i="1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IN" i="1">
                        <a:latin typeface="Cambria Math" panose="02040503050406030204" pitchFamily="18" charset="0"/>
                      </a:rPr>
                      <m:t>⋅</m:t>
                    </m:r>
                    <m:sSup>
                      <m:sSup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IN" b="1">
                            <a:latin typeface="Cambria Math" panose="02040503050406030204" pitchFamily="18" charset="0"/>
                          </a:rPr>
                          <m:t>b</m:t>
                        </m:r>
                      </m:e>
                      <m:sup>
                        <m:r>
                          <a:rPr lang="en-IN" i="1"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  <m:r>
                      <a:rPr lang="en-IN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IN" i="1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dirty="0" smtClean="0"/>
                  <a:t> i.e. if noise is not too much then </a:t>
                </a:r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smtClean="0"/>
                  <a:t>is approximately rank 1 </a:t>
                </a:r>
                <a:r>
                  <a:rPr lang="en-US" dirty="0" smtClean="0">
                    <a:sym typeface="Wingdings" panose="05000000000000000000" pitchFamily="2" charset="2"/>
                  </a:rPr>
                  <a:t></a:t>
                </a:r>
              </a:p>
              <a:p>
                <a:pPr lvl="2"/>
                <a:r>
                  <a:rPr lang="en-US" dirty="0" smtClean="0">
                    <a:sym typeface="Wingdings" panose="05000000000000000000" pitchFamily="2" charset="2"/>
                  </a:rPr>
                  <a:t>We can do PCA and recover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dirty="0"/>
                  <a:t> as </a:t>
                </a:r>
                <a:r>
                  <a:rPr lang="en-US" dirty="0" smtClean="0"/>
                  <a:t>noise</a:t>
                </a:r>
                <a:endParaRPr lang="en-US" dirty="0"/>
              </a:p>
            </p:txBody>
          </p:sp>
        </mc:Choice>
        <mc:Fallback xmlns="">
          <p:sp>
            <p:nvSpPr>
              <p:cNvPr id="14" name="Content Placeholder 1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3354" y="1111624"/>
                <a:ext cx="11938645" cy="5300823"/>
              </a:xfrm>
              <a:blipFill>
                <a:blip r:embed="rId2"/>
                <a:stretch>
                  <a:fillRect l="-562" t="-252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600" dirty="0" err="1" smtClean="0"/>
              <a:t>Netrapalli</a:t>
            </a:r>
            <a:r>
              <a:rPr lang="en-US" sz="1600" dirty="0" smtClean="0"/>
              <a:t> </a:t>
            </a:r>
            <a:r>
              <a:rPr lang="en-US" sz="1600" dirty="0"/>
              <a:t>et al, Non-convex Robust PCA, NIPS </a:t>
            </a:r>
            <a:r>
              <a:rPr lang="en-US" sz="1600" dirty="0" smtClean="0"/>
              <a:t>2014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B8E69-23A9-4619-9CFE-E27BFD8A78F9}" type="slidenum">
              <a:rPr lang="en-US" smtClean="0"/>
              <a:t>15</a:t>
            </a:fld>
            <a:endParaRPr lang="en-US"/>
          </a:p>
        </p:txBody>
      </p:sp>
      <p:sp>
        <p:nvSpPr>
          <p:cNvPr id="15" name="Rectangular Callout 14"/>
          <p:cNvSpPr/>
          <p:nvPr/>
        </p:nvSpPr>
        <p:spPr>
          <a:xfrm>
            <a:off x="676451" y="-4915"/>
            <a:ext cx="8589468" cy="1113507"/>
          </a:xfrm>
          <a:prstGeom prst="wedgeRectCallout">
            <a:avLst>
              <a:gd name="adj1" fmla="val 60671"/>
              <a:gd name="adj2" fmla="val 56811"/>
            </a:avLst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 dirty="0" smtClean="0">
                <a:solidFill>
                  <a:schemeClr val="tx1"/>
                </a:solidFill>
                <a:latin typeface="+mj-lt"/>
              </a:rPr>
              <a:t>Note</a:t>
            </a:r>
            <a:r>
              <a:rPr lang="en-IN" sz="2400" dirty="0" smtClean="0">
                <a:solidFill>
                  <a:schemeClr val="tx1"/>
                </a:solidFill>
                <a:latin typeface="+mj-lt"/>
              </a:rPr>
              <a:t>: here we are treating images as vectors and a group of images (say a video) is treated as a matrix – this is different from the noise removal example where every image was treated as a matrix itself</a:t>
            </a:r>
            <a:endParaRPr lang="en-IN" sz="2400" b="1" dirty="0" smtClean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4598" y="4391497"/>
            <a:ext cx="9736156" cy="1889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175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uiExpand="1" build="p"/>
      <p:bldP spid="1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Applications of PCA – </a:t>
            </a:r>
            <a:r>
              <a:rPr lang="en-IN" dirty="0" smtClean="0"/>
              <a:t>Learning Prototypes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53353" y="1111624"/>
                <a:ext cx="11938645" cy="5300823"/>
              </a:xfrm>
            </p:spPr>
            <p:txBody>
              <a:bodyPr/>
              <a:lstStyle/>
              <a:p>
                <a:r>
                  <a:rPr lang="en-IN" dirty="0" smtClean="0"/>
                  <a:t>Given </a:t>
                </a:r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IN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IN" dirty="0"/>
                  <a:t>, </a:t>
                </a:r>
                <a:r>
                  <a:rPr lang="en-IN" dirty="0" smtClean="0"/>
                  <a:t>compute PCA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IN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  <m:r>
                      <a:rPr lang="en-IN" b="1" dirty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en-IN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IN" dirty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</m:acc>
                    <m:acc>
                      <m:accPr>
                        <m:chr m:val="̂"/>
                        <m:ctrlPr>
                          <a:rPr lang="en-IN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IN" dirty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</m:acc>
                    <m:sSup>
                      <m:sSupPr>
                        <m:ctrlPr>
                          <a:rPr lang="en-IN" b="1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IN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IN" dirty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acc>
                      </m:e>
                      <m:sup>
                        <m:r>
                          <a:rPr lang="en-IN" b="1" dirty="0"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</m:oMath>
                </a14:m>
                <a:endParaRPr lang="en-IN" dirty="0" smtClean="0"/>
              </a:p>
              <a:p>
                <a:pPr lvl="2"/>
                <a:r>
                  <a:rPr lang="en-IN" dirty="0" smtClean="0"/>
                  <a:t>Notice that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acc>
                    <m:r>
                      <a:rPr lang="en-IN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IN" dirty="0" smtClean="0"/>
                  <a:t> i.e. we can think of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IN" dirty="0" smtClean="0"/>
                  <a:t> as a dataset of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IN" dirty="0" smtClean="0"/>
                  <a:t> prototypes</a:t>
                </a:r>
              </a:p>
              <a:p>
                <a:pPr lvl="2"/>
                <a:r>
                  <a:rPr lang="en-IN" dirty="0" smtClean="0"/>
                  <a:t>All points in dataset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IN" dirty="0" smtClean="0"/>
                  <a:t> can be approximated well as a linear combination of these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IN" dirty="0" smtClean="0"/>
                  <a:t> prototypes </a:t>
                </a:r>
                <a:r>
                  <a:rPr lang="en-IN" dirty="0"/>
                  <a:t>–</a:t>
                </a:r>
                <a:r>
                  <a:rPr lang="en-IN" dirty="0" smtClean="0"/>
                  <a:t> the linear combinations are given by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</m:acc>
                    <m:acc>
                      <m:accPr>
                        <m:chr m:val="̂"/>
                        <m:ctrlPr>
                          <a:rPr lang="en-IN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IN" b="0" i="0" dirty="0" smtClean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</m:acc>
                  </m:oMath>
                </a14:m>
                <a:endParaRPr lang="en-IN" dirty="0" smtClean="0"/>
              </a:p>
              <a:p>
                <a:pPr lvl="2"/>
                <a:r>
                  <a:rPr lang="en-IN" dirty="0" smtClean="0"/>
                  <a:t>Specifically, the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IN" dirty="0" smtClean="0"/>
                  <a:t>-</a:t>
                </a:r>
                <a:r>
                  <a:rPr lang="en-IN" dirty="0" err="1" smtClean="0"/>
                  <a:t>th</a:t>
                </a:r>
                <a:r>
                  <a:rPr lang="en-IN" dirty="0" smtClean="0"/>
                  <a:t> data point (the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IN" dirty="0" smtClean="0"/>
                  <a:t>-</a:t>
                </a:r>
                <a:r>
                  <a:rPr lang="en-IN" dirty="0" err="1" smtClean="0"/>
                  <a:t>th</a:t>
                </a:r>
                <a:r>
                  <a:rPr lang="en-IN" dirty="0" smtClean="0"/>
                  <a:t> row of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IN" dirty="0" smtClean="0"/>
                  <a:t>) can be approximated as</a:t>
                </a:r>
                <a:br>
                  <a:rPr lang="en-IN" dirty="0" smtClean="0"/>
                </a:br>
                <a14:m>
                  <m:oMath xmlns:m="http://schemas.openxmlformats.org/officeDocument/2006/math">
                    <m:sSup>
                      <m:sSup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  <m:r>
                      <a:rPr lang="en-IN" b="0" i="1" smtClean="0">
                        <a:latin typeface="Cambria Math" panose="02040503050406030204" pitchFamily="18" charset="0"/>
                      </a:rPr>
                      <m:t>≈</m:t>
                    </m:r>
                    <m:nary>
                      <m:naryPr>
                        <m:chr m:val="∑"/>
                        <m:limLoc m:val="subSup"/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I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  <m:e>
                        <m:sSub>
                          <m:sSubPr>
                            <m:ctrlPr>
                              <a:rPr lang="en-IN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</m:acc>
                          </m:e>
                          <m:sub>
                            <m:r>
                              <a:rPr lang="en-IN" b="0" i="1" dirty="0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nary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IN" b="0" i="1" smtClean="0">
                        <a:latin typeface="Cambria Math" panose="02040503050406030204" pitchFamily="18" charset="0"/>
                      </a:rPr>
                      <m:t>⋅</m:t>
                    </m:r>
                    <m:sSup>
                      <m:sSup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1" i="0" smtClean="0"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p>
                    </m:sSup>
                  </m:oMath>
                </a14:m>
                <a:endParaRPr lang="en-IN" dirty="0" smtClean="0"/>
              </a:p>
              <a:p>
                <a:r>
                  <a:rPr lang="en-IN" dirty="0" smtClean="0"/>
                  <a:t>Thus, PCA gives us a new way to get good prototypes to explain data</a:t>
                </a:r>
              </a:p>
              <a:p>
                <a:r>
                  <a:rPr lang="en-IN" dirty="0" smtClean="0"/>
                  <a:t>GMMs earlier had given us one way to get good prototypes</a:t>
                </a:r>
              </a:p>
              <a:p>
                <a:pPr lvl="2"/>
                <a:r>
                  <a:rPr lang="en-IN" dirty="0" smtClean="0"/>
                  <a:t>However, GMM did not assure us that data features could be approximated as linear combination of the prototypes it learnt. PCA does give us that assurance</a:t>
                </a:r>
                <a:endParaRPr lang="en-IN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3353" y="1111624"/>
                <a:ext cx="11938645" cy="5300823"/>
              </a:xfrm>
              <a:blipFill>
                <a:blip r:embed="rId2"/>
                <a:stretch>
                  <a:fillRect l="-562" t="-2529" r="-91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B8E69-23A9-4619-9CFE-E27BFD8A78F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349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 err="1" smtClean="0"/>
              <a:t>Eigenfaces</a:t>
            </a:r>
            <a:r>
              <a:rPr lang="en-IN" dirty="0" smtClean="0"/>
              <a:t> </a:t>
            </a:r>
            <a:r>
              <a:rPr lang="en-IN" sz="3600" dirty="0"/>
              <a:t>[</a:t>
            </a:r>
            <a:r>
              <a:rPr lang="en-US" sz="3600" dirty="0" err="1"/>
              <a:t>Sirovich</a:t>
            </a:r>
            <a:r>
              <a:rPr lang="en-US" sz="3600" dirty="0"/>
              <a:t> and Kirby, Turk and </a:t>
            </a:r>
            <a:r>
              <a:rPr lang="en-US" sz="3600" dirty="0" err="1"/>
              <a:t>Pentland</a:t>
            </a:r>
            <a:r>
              <a:rPr lang="en-US" sz="3600" dirty="0"/>
              <a:t>]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3353" y="1111624"/>
            <a:ext cx="11938645" cy="5300823"/>
          </a:xfrm>
        </p:spPr>
        <p:txBody>
          <a:bodyPr/>
          <a:lstStyle/>
          <a:p>
            <a:r>
              <a:rPr lang="en-IN" dirty="0" smtClean="0"/>
              <a:t>An iconic application of PCA – given face images, the prototypes given by the leading few right singular vectors are called “</a:t>
            </a:r>
            <a:r>
              <a:rPr lang="en-IN" dirty="0" err="1" smtClean="0"/>
              <a:t>eigenfaces</a:t>
            </a:r>
            <a:r>
              <a:rPr lang="en-IN" dirty="0" smtClean="0"/>
              <a:t>”	</a:t>
            </a:r>
          </a:p>
          <a:p>
            <a:pPr lvl="2"/>
            <a:r>
              <a:rPr lang="en-IN" dirty="0" smtClean="0"/>
              <a:t>Images are treated as vectors for this (and many other) application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B8E69-23A9-4619-9CFE-E27BFD8A78F9}" type="slidenum">
              <a:rPr lang="en-US" smtClean="0"/>
              <a:t>17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040" y="2424507"/>
            <a:ext cx="3525043" cy="443349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4551" y="2428420"/>
            <a:ext cx="2916248" cy="442958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8267" y="2424025"/>
            <a:ext cx="3425415" cy="4433975"/>
          </a:xfrm>
          <a:prstGeom prst="rect">
            <a:avLst/>
          </a:prstGeom>
        </p:spPr>
      </p:pic>
      <p:sp>
        <p:nvSpPr>
          <p:cNvPr id="9" name="Rectangular Callout 8"/>
          <p:cNvSpPr/>
          <p:nvPr/>
        </p:nvSpPr>
        <p:spPr>
          <a:xfrm>
            <a:off x="676451" y="-4915"/>
            <a:ext cx="4337338" cy="1113507"/>
          </a:xfrm>
          <a:prstGeom prst="wedgeRectCallout">
            <a:avLst>
              <a:gd name="adj1" fmla="val 60671"/>
              <a:gd name="adj2" fmla="val 56811"/>
            </a:avLst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 dirty="0" smtClean="0">
                <a:solidFill>
                  <a:schemeClr val="tx1"/>
                </a:solidFill>
                <a:latin typeface="+mj-lt"/>
              </a:rPr>
              <a:t>Note</a:t>
            </a:r>
            <a:r>
              <a:rPr lang="en-IN" sz="2400" dirty="0" smtClean="0">
                <a:solidFill>
                  <a:schemeClr val="tx1"/>
                </a:solidFill>
                <a:latin typeface="+mj-lt"/>
              </a:rPr>
              <a:t>: here again, we are treating images as vectors and a group of images is treated as a matrix</a:t>
            </a:r>
            <a:endParaRPr lang="en-IN" sz="2400" b="1" dirty="0" smtClean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08560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Latent Semantic Analysis (LSA/LSI)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53353" y="1111624"/>
                <a:ext cx="11938645" cy="5300823"/>
              </a:xfrm>
            </p:spPr>
            <p:txBody>
              <a:bodyPr/>
              <a:lstStyle/>
              <a:p>
                <a:r>
                  <a:rPr lang="en-IN" dirty="0" smtClean="0"/>
                  <a:t>Used to be a very popular course project topic </a:t>
                </a:r>
                <a:r>
                  <a:rPr lang="en-IN" dirty="0" smtClean="0">
                    <a:sym typeface="Wingdings" panose="05000000000000000000" pitchFamily="2" charset="2"/>
                  </a:rPr>
                  <a:t></a:t>
                </a:r>
              </a:p>
              <a:p>
                <a:r>
                  <a:rPr lang="en-IN" dirty="0" smtClean="0">
                    <a:sym typeface="Wingdings" panose="05000000000000000000" pitchFamily="2" charset="2"/>
                  </a:rPr>
                  <a:t>Given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𝑛</m:t>
                    </m:r>
                  </m:oMath>
                </a14:m>
                <a:r>
                  <a:rPr lang="en-IN" dirty="0" smtClean="0">
                    <a:sym typeface="Wingdings" panose="05000000000000000000" pitchFamily="2" charset="2"/>
                  </a:rPr>
                  <a:t> documents, each as bag-of-words representation with dictionary size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𝑑</m:t>
                    </m:r>
                  </m:oMath>
                </a14:m>
                <a:r>
                  <a:rPr lang="en-IN" dirty="0" smtClean="0">
                    <a:sym typeface="Wingdings" panose="05000000000000000000" pitchFamily="2" charset="2"/>
                  </a:rPr>
                  <a:t> as very large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𝑑</m:t>
                    </m:r>
                    <m:r>
                      <a:rPr lang="en-IN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≈</m:t>
                    </m:r>
                    <m:sSup>
                      <m:sSupPr>
                        <m:ctrlPr>
                          <a:rPr lang="en-IN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10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6</m:t>
                        </m:r>
                      </m:sup>
                    </m:sSup>
                  </m:oMath>
                </a14:m>
                <a:r>
                  <a:rPr lang="en-IN" dirty="0" smtClean="0">
                    <a:sym typeface="Wingdings" panose="05000000000000000000" pitchFamily="2" charset="2"/>
                  </a:rPr>
                  <a:t>, discover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𝑘</m:t>
                    </m:r>
                    <m:r>
                      <a:rPr lang="en-IN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≪</m:t>
                    </m:r>
                    <m:r>
                      <a:rPr lang="en-IN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𝑑</m:t>
                    </m:r>
                  </m:oMath>
                </a14:m>
                <a:r>
                  <a:rPr lang="en-IN" dirty="0" smtClean="0"/>
                  <a:t> “topics” about which the documents are talking</a:t>
                </a:r>
              </a:p>
              <a:p>
                <a:pPr lvl="2"/>
                <a:r>
                  <a:rPr lang="en-IN" dirty="0" smtClean="0"/>
                  <a:t>Topics could be sports, education, politics, science, entertainment</a:t>
                </a:r>
                <a:endParaRPr lang="en-IN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3353" y="1111624"/>
                <a:ext cx="11938645" cy="5300823"/>
              </a:xfrm>
              <a:blipFill>
                <a:blip r:embed="rId2"/>
                <a:stretch>
                  <a:fillRect l="-562" t="-3103" r="-40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B8E69-23A9-4619-9CFE-E27BFD8A78F9}" type="slidenum">
              <a:rPr lang="en-US" smtClean="0"/>
              <a:t>18</a:t>
            </a:fld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2858258" y="4144041"/>
            <a:ext cx="1857080" cy="2148995"/>
          </a:xfrm>
          <a:prstGeom prst="rect">
            <a:avLst/>
          </a:prstGeom>
          <a:solidFill>
            <a:srgbClr val="2ECC7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6583546" y="4144041"/>
            <a:ext cx="716438" cy="2148995"/>
          </a:xfrm>
          <a:prstGeom prst="rect">
            <a:avLst/>
          </a:prstGeom>
          <a:solidFill>
            <a:srgbClr val="5B9BD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7804319" y="4144041"/>
            <a:ext cx="1857080" cy="716439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/>
              <p:cNvSpPr txBox="1"/>
              <p:nvPr/>
            </p:nvSpPr>
            <p:spPr>
              <a:xfrm>
                <a:off x="4959371" y="4406112"/>
                <a:ext cx="782425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72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≈</m:t>
                      </m:r>
                    </m:oMath>
                  </m:oMathPara>
                </a14:m>
                <a:endParaRPr kumimoji="0" lang="en-US" sz="72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48" name="TextBox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9371" y="4406112"/>
                <a:ext cx="782425" cy="120032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/>
              <p:cNvSpPr txBox="1"/>
              <p:nvPr/>
            </p:nvSpPr>
            <p:spPr>
              <a:xfrm>
                <a:off x="3277750" y="6293036"/>
                <a:ext cx="101809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40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49" name="TextBox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7750" y="6293036"/>
                <a:ext cx="1018095" cy="7078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/>
              <p:cNvSpPr txBox="1"/>
              <p:nvPr/>
            </p:nvSpPr>
            <p:spPr>
              <a:xfrm>
                <a:off x="6417421" y="6293036"/>
                <a:ext cx="1018095" cy="7244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kumimoji="0" lang="en-IN" sz="40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0" lang="en-IN" sz="40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</m:acc>
                      <m:acc>
                        <m:accPr>
                          <m:chr m:val="̂"/>
                          <m:ctrlPr>
                            <a:rPr kumimoji="0" lang="en-IN" sz="40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kumimoji="0" lang="en-IN" sz="4000" b="0" i="0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</m:acc>
                    </m:oMath>
                  </m:oMathPara>
                </a14:m>
                <a:endPara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7421" y="6293036"/>
                <a:ext cx="1018095" cy="72449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/>
              <p:cNvSpPr txBox="1"/>
              <p:nvPr/>
            </p:nvSpPr>
            <p:spPr>
              <a:xfrm>
                <a:off x="8223811" y="6293036"/>
                <a:ext cx="1018095" cy="7244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kumimoji="0" lang="en-IN" sz="40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0" lang="en-IN" sz="40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acc>
                    </m:oMath>
                  </m:oMathPara>
                </a14:m>
                <a:endPara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51" name="TextBox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3811" y="6293036"/>
                <a:ext cx="1018095" cy="72449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2" name="Group 51"/>
          <p:cNvGrpSpPr/>
          <p:nvPr/>
        </p:nvGrpSpPr>
        <p:grpSpPr>
          <a:xfrm>
            <a:off x="2063743" y="3380519"/>
            <a:ext cx="9400361" cy="2912517"/>
            <a:chOff x="2310323" y="3447753"/>
            <a:chExt cx="9400361" cy="2912517"/>
          </a:xfrm>
        </p:grpSpPr>
        <p:cxnSp>
          <p:nvCxnSpPr>
            <p:cNvPr id="53" name="Straight Arrow Connector 52"/>
            <p:cNvCxnSpPr/>
            <p:nvPr/>
          </p:nvCxnSpPr>
          <p:spPr>
            <a:xfrm>
              <a:off x="2894029" y="4211275"/>
              <a:ext cx="0" cy="2148995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headEnd type="triangle"/>
              <a:tailEnd type="triangle"/>
            </a:ln>
            <a:effectLst/>
          </p:spPr>
        </p:cxnSp>
        <p:cxnSp>
          <p:nvCxnSpPr>
            <p:cNvPr id="54" name="Straight Arrow Connector 53"/>
            <p:cNvCxnSpPr/>
            <p:nvPr/>
          </p:nvCxnSpPr>
          <p:spPr>
            <a:xfrm>
              <a:off x="3026004" y="4032529"/>
              <a:ext cx="1935914" cy="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headEnd type="triangle"/>
              <a:tailEnd type="triangle"/>
            </a:ln>
            <a:effectLst/>
          </p:spPr>
        </p:cxnSp>
        <p:cxnSp>
          <p:nvCxnSpPr>
            <p:cNvPr id="55" name="Straight Arrow Connector 54"/>
            <p:cNvCxnSpPr/>
            <p:nvPr/>
          </p:nvCxnSpPr>
          <p:spPr>
            <a:xfrm>
              <a:off x="6830126" y="4033878"/>
              <a:ext cx="716438" cy="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headEnd type="triangle"/>
              <a:tailEnd type="triangle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TextBox 55"/>
                <p:cNvSpPr txBox="1"/>
                <p:nvPr/>
              </p:nvSpPr>
              <p:spPr>
                <a:xfrm rot="16200000">
                  <a:off x="1785941" y="4997728"/>
                  <a:ext cx="1633540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IN" sz="32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𝑛</m:t>
                      </m:r>
                    </m:oMath>
                  </a14:m>
                  <a:r>
                    <a:rPr kumimoji="0" lang="en-US" sz="32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</a:rPr>
                    <a:t> docs</a:t>
                  </a:r>
                </a:p>
              </p:txBody>
            </p:sp>
          </mc:Choice>
          <mc:Fallback xmlns="">
            <p:sp>
              <p:nvSpPr>
                <p:cNvPr id="56" name="TextBox 5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1785941" y="4997728"/>
                  <a:ext cx="1633540" cy="584775"/>
                </a:xfrm>
                <a:prstGeom prst="rect">
                  <a:avLst/>
                </a:prstGeom>
                <a:blipFill>
                  <a:blip r:embed="rId7"/>
                  <a:stretch>
                    <a:fillRect l="-12632" r="-35789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/>
                <p:cNvSpPr txBox="1"/>
                <p:nvPr/>
              </p:nvSpPr>
              <p:spPr>
                <a:xfrm>
                  <a:off x="3247921" y="3447754"/>
                  <a:ext cx="1570912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IN" sz="32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𝑑</m:t>
                      </m:r>
                    </m:oMath>
                  </a14:m>
                  <a:r>
                    <a:rPr kumimoji="0" lang="en-US" sz="32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</a:rPr>
                    <a:t> words</a:t>
                  </a:r>
                </a:p>
              </p:txBody>
            </p:sp>
          </mc:Choice>
          <mc:Fallback xmlns="">
            <p:sp>
              <p:nvSpPr>
                <p:cNvPr id="57" name="TextBox 5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47921" y="3447754"/>
                  <a:ext cx="1570912" cy="584775"/>
                </a:xfrm>
                <a:prstGeom prst="rect">
                  <a:avLst/>
                </a:prstGeom>
                <a:blipFill>
                  <a:blip r:embed="rId8"/>
                  <a:stretch>
                    <a:fillRect t="-12632" r="-8140" b="-35789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/>
                <p:cNvSpPr txBox="1"/>
                <p:nvPr/>
              </p:nvSpPr>
              <p:spPr>
                <a:xfrm>
                  <a:off x="6288154" y="3447753"/>
                  <a:ext cx="1736446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IN" sz="32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𝑘</m:t>
                      </m:r>
                    </m:oMath>
                  </a14:m>
                  <a:r>
                    <a:rPr kumimoji="0" lang="en-US" sz="32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</a:rPr>
                    <a:t> topics</a:t>
                  </a:r>
                </a:p>
              </p:txBody>
            </p:sp>
          </mc:Choice>
          <mc:Fallback xmlns="">
            <p:sp>
              <p:nvSpPr>
                <p:cNvPr id="58" name="TextBox 5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88154" y="3447753"/>
                  <a:ext cx="1736446" cy="584775"/>
                </a:xfrm>
                <a:prstGeom prst="rect">
                  <a:avLst/>
                </a:prstGeom>
                <a:blipFill>
                  <a:blip r:embed="rId9"/>
                  <a:stretch>
                    <a:fillRect t="-12632" r="-2105" b="-35789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9" name="Straight Arrow Connector 58"/>
            <p:cNvCxnSpPr/>
            <p:nvPr/>
          </p:nvCxnSpPr>
          <p:spPr>
            <a:xfrm>
              <a:off x="8024601" y="4033878"/>
              <a:ext cx="1935914" cy="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headEnd type="triangle"/>
              <a:tailEnd type="triangle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TextBox 59"/>
                <p:cNvSpPr txBox="1"/>
                <p:nvPr/>
              </p:nvSpPr>
              <p:spPr>
                <a:xfrm>
                  <a:off x="8123858" y="3447753"/>
                  <a:ext cx="1737399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IN" sz="32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𝑑</m:t>
                      </m:r>
                    </m:oMath>
                  </a14:m>
                  <a:r>
                    <a:rPr kumimoji="0" lang="en-US" sz="32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</a:rPr>
                    <a:t> words</a:t>
                  </a:r>
                </a:p>
              </p:txBody>
            </p:sp>
          </mc:Choice>
          <mc:Fallback xmlns="">
            <p:sp>
              <p:nvSpPr>
                <p:cNvPr id="60" name="TextBox 5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23858" y="3447753"/>
                  <a:ext cx="1737399" cy="584775"/>
                </a:xfrm>
                <a:prstGeom prst="rect">
                  <a:avLst/>
                </a:prstGeom>
                <a:blipFill>
                  <a:blip r:embed="rId10"/>
                  <a:stretch>
                    <a:fillRect t="-12632" b="-35789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1" name="Straight Arrow Connector 60"/>
            <p:cNvCxnSpPr/>
            <p:nvPr/>
          </p:nvCxnSpPr>
          <p:spPr>
            <a:xfrm>
              <a:off x="10110654" y="4196068"/>
              <a:ext cx="0" cy="72000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headEnd type="triangle"/>
              <a:tailEnd type="triangle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TextBox 61"/>
                <p:cNvSpPr txBox="1"/>
                <p:nvPr/>
              </p:nvSpPr>
              <p:spPr>
                <a:xfrm>
                  <a:off x="10119638" y="4211275"/>
                  <a:ext cx="1591046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IN" sz="32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𝑘</m:t>
                      </m:r>
                    </m:oMath>
                  </a14:m>
                  <a:r>
                    <a:rPr kumimoji="0" lang="en-US" sz="32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</a:rPr>
                    <a:t> topics</a:t>
                  </a:r>
                </a:p>
              </p:txBody>
            </p:sp>
          </mc:Choice>
          <mc:Fallback xmlns="">
            <p:sp>
              <p:nvSpPr>
                <p:cNvPr id="62" name="TextBox 6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19638" y="4211275"/>
                  <a:ext cx="1591046" cy="584775"/>
                </a:xfrm>
                <a:prstGeom prst="rect">
                  <a:avLst/>
                </a:prstGeom>
                <a:blipFill>
                  <a:blip r:embed="rId11"/>
                  <a:stretch>
                    <a:fillRect t="-12500" r="-3448" b="-34375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3" name="Straight Arrow Connector 62"/>
            <p:cNvCxnSpPr/>
            <p:nvPr/>
          </p:nvCxnSpPr>
          <p:spPr>
            <a:xfrm>
              <a:off x="6664001" y="4211275"/>
              <a:ext cx="0" cy="2148995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headEnd type="triangle"/>
              <a:tailEnd type="triangle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/>
                <p:cNvSpPr txBox="1"/>
                <p:nvPr/>
              </p:nvSpPr>
              <p:spPr>
                <a:xfrm>
                  <a:off x="6137858" y="4930476"/>
                  <a:ext cx="395925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IN" sz="32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𝑛</m:t>
                        </m:r>
                      </m:oMath>
                    </m:oMathPara>
                  </a14:m>
                  <a:endParaRPr kumimoji="0" lang="en-US" sz="3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64" name="TextBox 6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37858" y="4930476"/>
                  <a:ext cx="395925" cy="584775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65" name="Picture 64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1063" y="144370"/>
            <a:ext cx="1740936" cy="174093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ectangular Callout 65"/>
              <p:cNvSpPr/>
              <p:nvPr/>
            </p:nvSpPr>
            <p:spPr>
              <a:xfrm>
                <a:off x="1771048" y="80826"/>
                <a:ext cx="8877541" cy="1859614"/>
              </a:xfrm>
              <a:prstGeom prst="wedgeRectCallout">
                <a:avLst>
                  <a:gd name="adj1" fmla="val 57768"/>
                  <a:gd name="adj2" fmla="val 18609"/>
                </a:avLst>
              </a:prstGeom>
              <a:solidFill>
                <a:schemeClr val="bg1"/>
              </a:solidFill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sz="2400" dirty="0" smtClean="0">
                    <a:solidFill>
                      <a:schemeClr val="tx1"/>
                    </a:solidFill>
                    <a:latin typeface="+mj-lt"/>
                  </a:rPr>
                  <a:t>Each topic here is represented by a prototypical document for that topic. All documents are linear representations of the topics. The amount of weight a document places on a certain topic in its representation tells us a lot about what is that document talking about e.g. if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I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d>
                    <m:r>
                      <a:rPr lang="en-I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≫1</m:t>
                    </m:r>
                  </m:oMath>
                </a14:m>
                <a:r>
                  <a:rPr lang="en-IN" sz="2400" dirty="0" smtClean="0">
                    <a:solidFill>
                      <a:schemeClr val="tx1"/>
                    </a:solidFill>
                    <a:latin typeface="+mj-lt"/>
                  </a:rPr>
                  <a:t> then the </a:t>
                </a:r>
                <a14:m>
                  <m:oMath xmlns:m="http://schemas.openxmlformats.org/officeDocument/2006/math">
                    <m:r>
                      <a:rPr lang="en-I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IN" sz="2400" dirty="0" smtClean="0">
                    <a:solidFill>
                      <a:schemeClr val="tx1"/>
                    </a:solidFill>
                    <a:latin typeface="+mj-lt"/>
                  </a:rPr>
                  <a:t>-</a:t>
                </a:r>
                <a:r>
                  <a:rPr lang="en-IN" sz="2400" dirty="0" err="1" smtClean="0">
                    <a:solidFill>
                      <a:schemeClr val="tx1"/>
                    </a:solidFill>
                    <a:latin typeface="+mj-lt"/>
                  </a:rPr>
                  <a:t>th</a:t>
                </a:r>
                <a:r>
                  <a:rPr lang="en-IN" sz="2400" dirty="0" smtClean="0">
                    <a:solidFill>
                      <a:schemeClr val="tx1"/>
                    </a:solidFill>
                    <a:latin typeface="+mj-lt"/>
                  </a:rPr>
                  <a:t> topic is really core to the </a:t>
                </a:r>
                <a14:m>
                  <m:oMath xmlns:m="http://schemas.openxmlformats.org/officeDocument/2006/math">
                    <m:r>
                      <a:rPr lang="en-I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IN" sz="2400" dirty="0" smtClean="0">
                    <a:solidFill>
                      <a:schemeClr val="tx1"/>
                    </a:solidFill>
                    <a:latin typeface="+mj-lt"/>
                  </a:rPr>
                  <a:t>-</a:t>
                </a:r>
                <a:r>
                  <a:rPr lang="en-IN" sz="2400" dirty="0" err="1" smtClean="0">
                    <a:solidFill>
                      <a:schemeClr val="tx1"/>
                    </a:solidFill>
                    <a:latin typeface="+mj-lt"/>
                  </a:rPr>
                  <a:t>th</a:t>
                </a:r>
                <a:r>
                  <a:rPr lang="en-IN" sz="2400" dirty="0" smtClean="0">
                    <a:solidFill>
                      <a:schemeClr val="tx1"/>
                    </a:solidFill>
                    <a:latin typeface="+mj-lt"/>
                  </a:rPr>
                  <a:t> document</a:t>
                </a:r>
              </a:p>
            </p:txBody>
          </p:sp>
        </mc:Choice>
        <mc:Fallback xmlns="">
          <p:sp>
            <p:nvSpPr>
              <p:cNvPr id="66" name="Rectangular Callout 6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1048" y="80826"/>
                <a:ext cx="8877541" cy="1859614"/>
              </a:xfrm>
              <a:prstGeom prst="wedgeRectCallout">
                <a:avLst>
                  <a:gd name="adj1" fmla="val 57768"/>
                  <a:gd name="adj2" fmla="val 18609"/>
                </a:avLst>
              </a:prstGeom>
              <a:blipFill>
                <a:blip r:embed="rId14"/>
                <a:stretch>
                  <a:fillRect l="-317" t="-4502" b="-8360"/>
                </a:stretch>
              </a:blipFill>
              <a:ln w="381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7" name="Group 66"/>
          <p:cNvGrpSpPr/>
          <p:nvPr/>
        </p:nvGrpSpPr>
        <p:grpSpPr>
          <a:xfrm>
            <a:off x="10620651" y="2090781"/>
            <a:ext cx="1468606" cy="1238929"/>
            <a:chOff x="12383748" y="1219011"/>
            <a:chExt cx="1862104" cy="1570887"/>
          </a:xfrm>
        </p:grpSpPr>
        <p:sp>
          <p:nvSpPr>
            <p:cNvPr id="68" name="Freeform 67"/>
            <p:cNvSpPr/>
            <p:nvPr/>
          </p:nvSpPr>
          <p:spPr>
            <a:xfrm>
              <a:off x="12383748" y="1219011"/>
              <a:ext cx="1862104" cy="1570887"/>
            </a:xfrm>
            <a:custGeom>
              <a:avLst/>
              <a:gdLst>
                <a:gd name="connsiteX0" fmla="*/ 720726 w 1441452"/>
                <a:gd name="connsiteY0" fmla="*/ 0 h 1216022"/>
                <a:gd name="connsiteX1" fmla="*/ 1437731 w 1441452"/>
                <a:gd name="connsiteY1" fmla="*/ 718294 h 1216022"/>
                <a:gd name="connsiteX2" fmla="*/ 1441452 w 1441452"/>
                <a:gd name="connsiteY2" fmla="*/ 800098 h 1216022"/>
                <a:gd name="connsiteX3" fmla="*/ 1426809 w 1441452"/>
                <a:gd name="connsiteY3" fmla="*/ 883920 h 1216022"/>
                <a:gd name="connsiteX4" fmla="*/ 720726 w 1441452"/>
                <a:gd name="connsiteY4" fmla="*/ 1216022 h 1216022"/>
                <a:gd name="connsiteX5" fmla="*/ 14643 w 1441452"/>
                <a:gd name="connsiteY5" fmla="*/ 883920 h 1216022"/>
                <a:gd name="connsiteX6" fmla="*/ 0 w 1441452"/>
                <a:gd name="connsiteY6" fmla="*/ 800098 h 1216022"/>
                <a:gd name="connsiteX7" fmla="*/ 3721 w 1441452"/>
                <a:gd name="connsiteY7" fmla="*/ 718294 h 1216022"/>
                <a:gd name="connsiteX8" fmla="*/ 720726 w 1441452"/>
                <a:gd name="connsiteY8" fmla="*/ 0 h 1216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41452" h="1216022">
                  <a:moveTo>
                    <a:pt x="720726" y="0"/>
                  </a:moveTo>
                  <a:cubicBezTo>
                    <a:pt x="1093894" y="0"/>
                    <a:pt x="1400823" y="314839"/>
                    <a:pt x="1437731" y="718294"/>
                  </a:cubicBezTo>
                  <a:lnTo>
                    <a:pt x="1441452" y="800098"/>
                  </a:lnTo>
                  <a:lnTo>
                    <a:pt x="1426809" y="883920"/>
                  </a:lnTo>
                  <a:cubicBezTo>
                    <a:pt x="1359604" y="1073450"/>
                    <a:pt x="1069016" y="1216022"/>
                    <a:pt x="720726" y="1216022"/>
                  </a:cubicBezTo>
                  <a:cubicBezTo>
                    <a:pt x="372436" y="1216022"/>
                    <a:pt x="81848" y="1073450"/>
                    <a:pt x="14643" y="883920"/>
                  </a:cubicBezTo>
                  <a:lnTo>
                    <a:pt x="0" y="800098"/>
                  </a:lnTo>
                  <a:lnTo>
                    <a:pt x="3721" y="718294"/>
                  </a:lnTo>
                  <a:cubicBezTo>
                    <a:pt x="40630" y="314839"/>
                    <a:pt x="347558" y="0"/>
                    <a:pt x="720726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9" name="Freeform 68"/>
            <p:cNvSpPr/>
            <p:nvPr/>
          </p:nvSpPr>
          <p:spPr>
            <a:xfrm rot="10800000">
              <a:off x="12542947" y="1611492"/>
              <a:ext cx="1543705" cy="969673"/>
            </a:xfrm>
            <a:custGeom>
              <a:avLst/>
              <a:gdLst>
                <a:gd name="connsiteX0" fmla="*/ 597490 w 1194980"/>
                <a:gd name="connsiteY0" fmla="*/ 0 h 750623"/>
                <a:gd name="connsiteX1" fmla="*/ 1194980 w 1194980"/>
                <a:gd name="connsiteY1" fmla="*/ 278342 h 750623"/>
                <a:gd name="connsiteX2" fmla="*/ 597490 w 1194980"/>
                <a:gd name="connsiteY2" fmla="*/ 750623 h 750623"/>
                <a:gd name="connsiteX3" fmla="*/ 0 w 1194980"/>
                <a:gd name="connsiteY3" fmla="*/ 278342 h 750623"/>
                <a:gd name="connsiteX4" fmla="*/ 597490 w 1194980"/>
                <a:gd name="connsiteY4" fmla="*/ 0 h 750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4980" h="750623">
                  <a:moveTo>
                    <a:pt x="597490" y="0"/>
                  </a:moveTo>
                  <a:cubicBezTo>
                    <a:pt x="927475" y="0"/>
                    <a:pt x="1194980" y="124618"/>
                    <a:pt x="1194980" y="278342"/>
                  </a:cubicBezTo>
                  <a:cubicBezTo>
                    <a:pt x="1194980" y="539176"/>
                    <a:pt x="927475" y="750623"/>
                    <a:pt x="597490" y="750623"/>
                  </a:cubicBezTo>
                  <a:cubicBezTo>
                    <a:pt x="267505" y="750623"/>
                    <a:pt x="0" y="539176"/>
                    <a:pt x="0" y="278342"/>
                  </a:cubicBezTo>
                  <a:cubicBezTo>
                    <a:pt x="0" y="124618"/>
                    <a:pt x="267505" y="0"/>
                    <a:pt x="597490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0" name="Freeform 69"/>
            <p:cNvSpPr/>
            <p:nvPr/>
          </p:nvSpPr>
          <p:spPr>
            <a:xfrm>
              <a:off x="13314800" y="1219011"/>
              <a:ext cx="931052" cy="1570887"/>
            </a:xfrm>
            <a:custGeom>
              <a:avLst/>
              <a:gdLst>
                <a:gd name="connsiteX0" fmla="*/ 0 w 720726"/>
                <a:gd name="connsiteY0" fmla="*/ 0 h 1216022"/>
                <a:gd name="connsiteX1" fmla="*/ 717005 w 720726"/>
                <a:gd name="connsiteY1" fmla="*/ 718294 h 1216022"/>
                <a:gd name="connsiteX2" fmla="*/ 720726 w 720726"/>
                <a:gd name="connsiteY2" fmla="*/ 800098 h 1216022"/>
                <a:gd name="connsiteX3" fmla="*/ 706083 w 720726"/>
                <a:gd name="connsiteY3" fmla="*/ 883920 h 1216022"/>
                <a:gd name="connsiteX4" fmla="*/ 0 w 720726"/>
                <a:gd name="connsiteY4" fmla="*/ 1216022 h 1216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0726" h="1216022">
                  <a:moveTo>
                    <a:pt x="0" y="0"/>
                  </a:moveTo>
                  <a:cubicBezTo>
                    <a:pt x="373168" y="0"/>
                    <a:pt x="680097" y="314839"/>
                    <a:pt x="717005" y="718294"/>
                  </a:cubicBezTo>
                  <a:lnTo>
                    <a:pt x="720726" y="800098"/>
                  </a:lnTo>
                  <a:lnTo>
                    <a:pt x="706083" y="883920"/>
                  </a:lnTo>
                  <a:cubicBezTo>
                    <a:pt x="638878" y="1073450"/>
                    <a:pt x="348290" y="1216022"/>
                    <a:pt x="0" y="1216022"/>
                  </a:cubicBezTo>
                  <a:close/>
                </a:path>
              </a:pathLst>
            </a:custGeom>
            <a:solidFill>
              <a:schemeClr val="tx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1" name="Oval 70"/>
            <p:cNvSpPr/>
            <p:nvPr/>
          </p:nvSpPr>
          <p:spPr>
            <a:xfrm rot="1665767">
              <a:off x="12772445" y="2008188"/>
              <a:ext cx="462622" cy="333492"/>
            </a:xfrm>
            <a:prstGeom prst="ellipse">
              <a:avLst/>
            </a:prstGeom>
            <a:pattFill prst="dkHorz">
              <a:fgClr>
                <a:schemeClr val="tx1"/>
              </a:fgClr>
              <a:bgClr>
                <a:schemeClr val="accent3">
                  <a:lumMod val="75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2" name="Oval 71"/>
            <p:cNvSpPr/>
            <p:nvPr/>
          </p:nvSpPr>
          <p:spPr>
            <a:xfrm rot="19934233" flipV="1">
              <a:off x="13397236" y="2008187"/>
              <a:ext cx="462622" cy="333492"/>
            </a:xfrm>
            <a:prstGeom prst="ellipse">
              <a:avLst/>
            </a:prstGeom>
            <a:pattFill prst="dkHorz">
              <a:fgClr>
                <a:schemeClr val="tx1"/>
              </a:fgClr>
              <a:bgClr>
                <a:schemeClr val="accent3">
                  <a:lumMod val="75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73" name="Rectangular Callout 72"/>
          <p:cNvSpPr/>
          <p:nvPr/>
        </p:nvSpPr>
        <p:spPr>
          <a:xfrm>
            <a:off x="2063743" y="2001034"/>
            <a:ext cx="8571091" cy="1522717"/>
          </a:xfrm>
          <a:prstGeom prst="wedgeRectCallout">
            <a:avLst>
              <a:gd name="adj1" fmla="val 57883"/>
              <a:gd name="adj2" fmla="val 34106"/>
            </a:avLst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 dirty="0" smtClean="0">
                <a:solidFill>
                  <a:schemeClr val="tx1"/>
                </a:solidFill>
                <a:latin typeface="+mj-lt"/>
              </a:rPr>
              <a:t>Word of caution</a:t>
            </a:r>
            <a:r>
              <a:rPr lang="en-IN" sz="2400" dirty="0" smtClean="0">
                <a:solidFill>
                  <a:schemeClr val="tx1"/>
                </a:solidFill>
                <a:latin typeface="+mj-lt"/>
              </a:rPr>
              <a:t>: PCA itself will not tell you whether blah prototype is about sports or bleh prototype is about politics. You have to take a look at the prototype vector, also look at documents that place lots of weight on that prototype and make these deductions separately</a:t>
            </a:r>
          </a:p>
        </p:txBody>
      </p:sp>
    </p:spTree>
    <p:extLst>
      <p:ext uri="{BB962C8B-B14F-4D97-AF65-F5344CB8AC3E}">
        <p14:creationId xmlns:p14="http://schemas.microsoft.com/office/powerpoint/2010/main" val="705965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5" grpId="0" animBg="1"/>
      <p:bldP spid="46" grpId="0" animBg="1"/>
      <p:bldP spid="47" grpId="0" animBg="1"/>
      <p:bldP spid="48" grpId="0"/>
      <p:bldP spid="49" grpId="0"/>
      <p:bldP spid="50" grpId="0"/>
      <p:bldP spid="51" grpId="0"/>
      <p:bldP spid="66" grpId="0" animBg="1"/>
      <p:bldP spid="7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Recommendation Systems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IN" dirty="0" smtClean="0"/>
                  <a:t>A popular technique is </a:t>
                </a:r>
                <a:r>
                  <a:rPr lang="en-IN" dirty="0" err="1" smtClean="0"/>
                  <a:t>RecSys</a:t>
                </a:r>
                <a:r>
                  <a:rPr lang="en-IN" dirty="0" smtClean="0"/>
                  <a:t> is </a:t>
                </a:r>
                <a:r>
                  <a:rPr lang="en-IN" i="1" dirty="0" smtClean="0"/>
                  <a:t>Collaborative Filtering</a:t>
                </a:r>
                <a:endParaRPr lang="en-IN" dirty="0" smtClean="0"/>
              </a:p>
              <a:p>
                <a:pPr lvl="2"/>
                <a:r>
                  <a:rPr lang="en-IN" dirty="0" smtClean="0"/>
                  <a:t>Have data for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IN" dirty="0" smtClean="0"/>
                  <a:t> users and their interactions with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IN" dirty="0" smtClean="0"/>
                  <a:t> items</a:t>
                </a:r>
              </a:p>
              <a:p>
                <a:pPr lvl="2"/>
                <a:r>
                  <a:rPr lang="en-IN" dirty="0" smtClean="0"/>
                  <a:t>For these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IN" dirty="0" smtClean="0"/>
                  <a:t> users, predict other items that they would also like</a:t>
                </a:r>
              </a:p>
              <a:p>
                <a:pPr lvl="2"/>
                <a:r>
                  <a:rPr lang="en-IN" dirty="0" smtClean="0"/>
                  <a:t>Done by discovering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IN" dirty="0" smtClean="0"/>
                  <a:t> “user types” and representing each user as a combination of these user types</a:t>
                </a:r>
                <a:endParaRPr lang="en-IN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78" t="-275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B8E69-23A9-4619-9CFE-E27BFD8A78F9}" type="slidenum">
              <a:rPr lang="en-US" smtClean="0"/>
              <a:t>19</a:t>
            </a:fld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2858258" y="4144041"/>
            <a:ext cx="1857080" cy="2148995"/>
          </a:xfrm>
          <a:prstGeom prst="rect">
            <a:avLst/>
          </a:prstGeom>
          <a:solidFill>
            <a:srgbClr val="2ECC7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6583546" y="4144041"/>
            <a:ext cx="716438" cy="2148995"/>
          </a:xfrm>
          <a:prstGeom prst="rect">
            <a:avLst/>
          </a:prstGeom>
          <a:solidFill>
            <a:srgbClr val="5B9BD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7804319" y="4144041"/>
            <a:ext cx="1857080" cy="716439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4959371" y="4406112"/>
                <a:ext cx="782425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72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≈</m:t>
                      </m:r>
                    </m:oMath>
                  </m:oMathPara>
                </a14:m>
                <a:endParaRPr kumimoji="0" lang="en-US" sz="72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9371" y="4406112"/>
                <a:ext cx="782425" cy="120032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3" name="Group 32"/>
          <p:cNvGrpSpPr/>
          <p:nvPr/>
        </p:nvGrpSpPr>
        <p:grpSpPr>
          <a:xfrm>
            <a:off x="2063743" y="3380519"/>
            <a:ext cx="9400361" cy="2912517"/>
            <a:chOff x="2310323" y="3447753"/>
            <a:chExt cx="9400361" cy="2912517"/>
          </a:xfrm>
        </p:grpSpPr>
        <p:cxnSp>
          <p:nvCxnSpPr>
            <p:cNvPr id="34" name="Straight Arrow Connector 33"/>
            <p:cNvCxnSpPr/>
            <p:nvPr/>
          </p:nvCxnSpPr>
          <p:spPr>
            <a:xfrm>
              <a:off x="2894029" y="4211275"/>
              <a:ext cx="0" cy="2148995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headEnd type="triangle"/>
              <a:tailEnd type="triangle"/>
            </a:ln>
            <a:effectLst/>
          </p:spPr>
        </p:cxnSp>
        <p:cxnSp>
          <p:nvCxnSpPr>
            <p:cNvPr id="35" name="Straight Arrow Connector 34"/>
            <p:cNvCxnSpPr/>
            <p:nvPr/>
          </p:nvCxnSpPr>
          <p:spPr>
            <a:xfrm>
              <a:off x="3026004" y="4032529"/>
              <a:ext cx="1935914" cy="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headEnd type="triangle"/>
              <a:tailEnd type="triangle"/>
            </a:ln>
            <a:effectLst/>
          </p:spPr>
        </p:cxnSp>
        <p:cxnSp>
          <p:nvCxnSpPr>
            <p:cNvPr id="36" name="Straight Arrow Connector 35"/>
            <p:cNvCxnSpPr/>
            <p:nvPr/>
          </p:nvCxnSpPr>
          <p:spPr>
            <a:xfrm>
              <a:off x="6830126" y="4033878"/>
              <a:ext cx="716438" cy="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headEnd type="triangle"/>
              <a:tailEnd type="triangle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/>
                <p:cNvSpPr txBox="1"/>
                <p:nvPr/>
              </p:nvSpPr>
              <p:spPr>
                <a:xfrm rot="16200000">
                  <a:off x="1785941" y="4997728"/>
                  <a:ext cx="1633540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IN" sz="32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𝑛</m:t>
                      </m:r>
                    </m:oMath>
                  </a14:m>
                  <a:r>
                    <a:rPr kumimoji="0" lang="en-US" sz="32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</a:rPr>
                    <a:t> users</a:t>
                  </a:r>
                </a:p>
              </p:txBody>
            </p:sp>
          </mc:Choice>
          <mc:Fallback xmlns="">
            <p:sp>
              <p:nvSpPr>
                <p:cNvPr id="37" name="TextBox 3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1785941" y="4997728"/>
                  <a:ext cx="1633540" cy="584775"/>
                </a:xfrm>
                <a:prstGeom prst="rect">
                  <a:avLst/>
                </a:prstGeom>
                <a:blipFill>
                  <a:blip r:embed="rId4"/>
                  <a:stretch>
                    <a:fillRect l="-12632" t="-1866" r="-35789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/>
                <p:cNvSpPr txBox="1"/>
                <p:nvPr/>
              </p:nvSpPr>
              <p:spPr>
                <a:xfrm>
                  <a:off x="3247921" y="3447754"/>
                  <a:ext cx="1570912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IN" sz="32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𝑑</m:t>
                      </m:r>
                    </m:oMath>
                  </a14:m>
                  <a:r>
                    <a:rPr kumimoji="0" lang="en-US" sz="32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</a:rPr>
                    <a:t> items</a:t>
                  </a:r>
                </a:p>
              </p:txBody>
            </p:sp>
          </mc:Choice>
          <mc:Fallback xmlns="">
            <p:sp>
              <p:nvSpPr>
                <p:cNvPr id="38" name="TextBox 3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47921" y="3447754"/>
                  <a:ext cx="1570912" cy="584775"/>
                </a:xfrm>
                <a:prstGeom prst="rect">
                  <a:avLst/>
                </a:prstGeom>
                <a:blipFill>
                  <a:blip r:embed="rId5"/>
                  <a:stretch>
                    <a:fillRect t="-12632" r="-5814" b="-35789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/>
                <p:cNvSpPr txBox="1"/>
                <p:nvPr/>
              </p:nvSpPr>
              <p:spPr>
                <a:xfrm>
                  <a:off x="6288154" y="3447753"/>
                  <a:ext cx="1736446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IN" sz="32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𝑘</m:t>
                      </m:r>
                    </m:oMath>
                  </a14:m>
                  <a:r>
                    <a:rPr kumimoji="0" lang="en-US" sz="32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</a:rPr>
                    <a:t> types</a:t>
                  </a:r>
                </a:p>
              </p:txBody>
            </p:sp>
          </mc:Choice>
          <mc:Fallback xmlns="">
            <p:sp>
              <p:nvSpPr>
                <p:cNvPr id="39" name="TextBox 3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88154" y="3447753"/>
                  <a:ext cx="1736446" cy="584775"/>
                </a:xfrm>
                <a:prstGeom prst="rect">
                  <a:avLst/>
                </a:prstGeom>
                <a:blipFill>
                  <a:blip r:embed="rId6"/>
                  <a:stretch>
                    <a:fillRect t="-12632" b="-35789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0" name="Straight Arrow Connector 39"/>
            <p:cNvCxnSpPr/>
            <p:nvPr/>
          </p:nvCxnSpPr>
          <p:spPr>
            <a:xfrm>
              <a:off x="8024601" y="4033878"/>
              <a:ext cx="1935914" cy="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headEnd type="triangle"/>
              <a:tailEnd type="triangle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/>
                <p:cNvSpPr txBox="1"/>
                <p:nvPr/>
              </p:nvSpPr>
              <p:spPr>
                <a:xfrm>
                  <a:off x="8123858" y="3447753"/>
                  <a:ext cx="1737399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IN" sz="32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𝑑</m:t>
                      </m:r>
                    </m:oMath>
                  </a14:m>
                  <a:r>
                    <a:rPr kumimoji="0" lang="en-US" sz="32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</a:rPr>
                    <a:t> items</a:t>
                  </a:r>
                </a:p>
              </p:txBody>
            </p:sp>
          </mc:Choice>
          <mc:Fallback xmlns="">
            <p:sp>
              <p:nvSpPr>
                <p:cNvPr id="41" name="TextBox 4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23858" y="3447753"/>
                  <a:ext cx="1737399" cy="584775"/>
                </a:xfrm>
                <a:prstGeom prst="rect">
                  <a:avLst/>
                </a:prstGeom>
                <a:blipFill>
                  <a:blip r:embed="rId7"/>
                  <a:stretch>
                    <a:fillRect t="-12632" b="-35789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2" name="Straight Arrow Connector 41"/>
            <p:cNvCxnSpPr/>
            <p:nvPr/>
          </p:nvCxnSpPr>
          <p:spPr>
            <a:xfrm>
              <a:off x="10110654" y="4196068"/>
              <a:ext cx="0" cy="72000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headEnd type="triangle"/>
              <a:tailEnd type="triangle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/>
                <p:cNvSpPr txBox="1"/>
                <p:nvPr/>
              </p:nvSpPr>
              <p:spPr>
                <a:xfrm>
                  <a:off x="10119638" y="4211275"/>
                  <a:ext cx="1591046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IN" sz="32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𝑘</m:t>
                      </m:r>
                    </m:oMath>
                  </a14:m>
                  <a:r>
                    <a:rPr kumimoji="0" lang="en-US" sz="32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</a:rPr>
                    <a:t> types</a:t>
                  </a:r>
                </a:p>
              </p:txBody>
            </p:sp>
          </mc:Choice>
          <mc:Fallback xmlns="">
            <p:sp>
              <p:nvSpPr>
                <p:cNvPr id="43" name="TextBox 4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19638" y="4211275"/>
                  <a:ext cx="1591046" cy="584775"/>
                </a:xfrm>
                <a:prstGeom prst="rect">
                  <a:avLst/>
                </a:prstGeom>
                <a:blipFill>
                  <a:blip r:embed="rId8"/>
                  <a:stretch>
                    <a:fillRect t="-12500" b="-34375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4" name="Straight Arrow Connector 43"/>
            <p:cNvCxnSpPr/>
            <p:nvPr/>
          </p:nvCxnSpPr>
          <p:spPr>
            <a:xfrm>
              <a:off x="6664001" y="4211275"/>
              <a:ext cx="0" cy="2148995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headEnd type="triangle"/>
              <a:tailEnd type="triangle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/>
                <p:cNvSpPr txBox="1"/>
                <p:nvPr/>
              </p:nvSpPr>
              <p:spPr>
                <a:xfrm>
                  <a:off x="6137858" y="4930476"/>
                  <a:ext cx="395925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IN" sz="32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𝑛</m:t>
                        </m:r>
                      </m:oMath>
                    </m:oMathPara>
                  </a14:m>
                  <a:endParaRPr kumimoji="0" lang="en-US" sz="3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45" name="TextBox 4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37858" y="4930476"/>
                  <a:ext cx="395925" cy="584775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6" name="Group 45"/>
          <p:cNvGrpSpPr/>
          <p:nvPr/>
        </p:nvGrpSpPr>
        <p:grpSpPr>
          <a:xfrm>
            <a:off x="10620651" y="181818"/>
            <a:ext cx="1468606" cy="1238929"/>
            <a:chOff x="12383748" y="1219011"/>
            <a:chExt cx="1862104" cy="1570887"/>
          </a:xfrm>
        </p:grpSpPr>
        <p:sp>
          <p:nvSpPr>
            <p:cNvPr id="47" name="Freeform 46"/>
            <p:cNvSpPr/>
            <p:nvPr/>
          </p:nvSpPr>
          <p:spPr>
            <a:xfrm>
              <a:off x="12383748" y="1219011"/>
              <a:ext cx="1862104" cy="1570887"/>
            </a:xfrm>
            <a:custGeom>
              <a:avLst/>
              <a:gdLst>
                <a:gd name="connsiteX0" fmla="*/ 720726 w 1441452"/>
                <a:gd name="connsiteY0" fmla="*/ 0 h 1216022"/>
                <a:gd name="connsiteX1" fmla="*/ 1437731 w 1441452"/>
                <a:gd name="connsiteY1" fmla="*/ 718294 h 1216022"/>
                <a:gd name="connsiteX2" fmla="*/ 1441452 w 1441452"/>
                <a:gd name="connsiteY2" fmla="*/ 800098 h 1216022"/>
                <a:gd name="connsiteX3" fmla="*/ 1426809 w 1441452"/>
                <a:gd name="connsiteY3" fmla="*/ 883920 h 1216022"/>
                <a:gd name="connsiteX4" fmla="*/ 720726 w 1441452"/>
                <a:gd name="connsiteY4" fmla="*/ 1216022 h 1216022"/>
                <a:gd name="connsiteX5" fmla="*/ 14643 w 1441452"/>
                <a:gd name="connsiteY5" fmla="*/ 883920 h 1216022"/>
                <a:gd name="connsiteX6" fmla="*/ 0 w 1441452"/>
                <a:gd name="connsiteY6" fmla="*/ 800098 h 1216022"/>
                <a:gd name="connsiteX7" fmla="*/ 3721 w 1441452"/>
                <a:gd name="connsiteY7" fmla="*/ 718294 h 1216022"/>
                <a:gd name="connsiteX8" fmla="*/ 720726 w 1441452"/>
                <a:gd name="connsiteY8" fmla="*/ 0 h 1216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41452" h="1216022">
                  <a:moveTo>
                    <a:pt x="720726" y="0"/>
                  </a:moveTo>
                  <a:cubicBezTo>
                    <a:pt x="1093894" y="0"/>
                    <a:pt x="1400823" y="314839"/>
                    <a:pt x="1437731" y="718294"/>
                  </a:cubicBezTo>
                  <a:lnTo>
                    <a:pt x="1441452" y="800098"/>
                  </a:lnTo>
                  <a:lnTo>
                    <a:pt x="1426809" y="883920"/>
                  </a:lnTo>
                  <a:cubicBezTo>
                    <a:pt x="1359604" y="1073450"/>
                    <a:pt x="1069016" y="1216022"/>
                    <a:pt x="720726" y="1216022"/>
                  </a:cubicBezTo>
                  <a:cubicBezTo>
                    <a:pt x="372436" y="1216022"/>
                    <a:pt x="81848" y="1073450"/>
                    <a:pt x="14643" y="883920"/>
                  </a:cubicBezTo>
                  <a:lnTo>
                    <a:pt x="0" y="800098"/>
                  </a:lnTo>
                  <a:lnTo>
                    <a:pt x="3721" y="718294"/>
                  </a:lnTo>
                  <a:cubicBezTo>
                    <a:pt x="40630" y="314839"/>
                    <a:pt x="347558" y="0"/>
                    <a:pt x="720726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8" name="Freeform 47"/>
            <p:cNvSpPr/>
            <p:nvPr/>
          </p:nvSpPr>
          <p:spPr>
            <a:xfrm rot="10800000">
              <a:off x="12542947" y="1611492"/>
              <a:ext cx="1543705" cy="969673"/>
            </a:xfrm>
            <a:custGeom>
              <a:avLst/>
              <a:gdLst>
                <a:gd name="connsiteX0" fmla="*/ 597490 w 1194980"/>
                <a:gd name="connsiteY0" fmla="*/ 0 h 750623"/>
                <a:gd name="connsiteX1" fmla="*/ 1194980 w 1194980"/>
                <a:gd name="connsiteY1" fmla="*/ 278342 h 750623"/>
                <a:gd name="connsiteX2" fmla="*/ 597490 w 1194980"/>
                <a:gd name="connsiteY2" fmla="*/ 750623 h 750623"/>
                <a:gd name="connsiteX3" fmla="*/ 0 w 1194980"/>
                <a:gd name="connsiteY3" fmla="*/ 278342 h 750623"/>
                <a:gd name="connsiteX4" fmla="*/ 597490 w 1194980"/>
                <a:gd name="connsiteY4" fmla="*/ 0 h 750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4980" h="750623">
                  <a:moveTo>
                    <a:pt x="597490" y="0"/>
                  </a:moveTo>
                  <a:cubicBezTo>
                    <a:pt x="927475" y="0"/>
                    <a:pt x="1194980" y="124618"/>
                    <a:pt x="1194980" y="278342"/>
                  </a:cubicBezTo>
                  <a:cubicBezTo>
                    <a:pt x="1194980" y="539176"/>
                    <a:pt x="927475" y="750623"/>
                    <a:pt x="597490" y="750623"/>
                  </a:cubicBezTo>
                  <a:cubicBezTo>
                    <a:pt x="267505" y="750623"/>
                    <a:pt x="0" y="539176"/>
                    <a:pt x="0" y="278342"/>
                  </a:cubicBezTo>
                  <a:cubicBezTo>
                    <a:pt x="0" y="124618"/>
                    <a:pt x="267505" y="0"/>
                    <a:pt x="597490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13314800" y="1219011"/>
              <a:ext cx="931052" cy="1570887"/>
            </a:xfrm>
            <a:custGeom>
              <a:avLst/>
              <a:gdLst>
                <a:gd name="connsiteX0" fmla="*/ 0 w 720726"/>
                <a:gd name="connsiteY0" fmla="*/ 0 h 1216022"/>
                <a:gd name="connsiteX1" fmla="*/ 717005 w 720726"/>
                <a:gd name="connsiteY1" fmla="*/ 718294 h 1216022"/>
                <a:gd name="connsiteX2" fmla="*/ 720726 w 720726"/>
                <a:gd name="connsiteY2" fmla="*/ 800098 h 1216022"/>
                <a:gd name="connsiteX3" fmla="*/ 706083 w 720726"/>
                <a:gd name="connsiteY3" fmla="*/ 883920 h 1216022"/>
                <a:gd name="connsiteX4" fmla="*/ 0 w 720726"/>
                <a:gd name="connsiteY4" fmla="*/ 1216022 h 1216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0726" h="1216022">
                  <a:moveTo>
                    <a:pt x="0" y="0"/>
                  </a:moveTo>
                  <a:cubicBezTo>
                    <a:pt x="373168" y="0"/>
                    <a:pt x="680097" y="314839"/>
                    <a:pt x="717005" y="718294"/>
                  </a:cubicBezTo>
                  <a:lnTo>
                    <a:pt x="720726" y="800098"/>
                  </a:lnTo>
                  <a:lnTo>
                    <a:pt x="706083" y="883920"/>
                  </a:lnTo>
                  <a:cubicBezTo>
                    <a:pt x="638878" y="1073450"/>
                    <a:pt x="348290" y="1216022"/>
                    <a:pt x="0" y="1216022"/>
                  </a:cubicBezTo>
                  <a:close/>
                </a:path>
              </a:pathLst>
            </a:custGeom>
            <a:solidFill>
              <a:schemeClr val="tx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0" name="Oval 49"/>
            <p:cNvSpPr/>
            <p:nvPr/>
          </p:nvSpPr>
          <p:spPr>
            <a:xfrm rot="1665767">
              <a:off x="12772445" y="2008188"/>
              <a:ext cx="462622" cy="333492"/>
            </a:xfrm>
            <a:prstGeom prst="ellipse">
              <a:avLst/>
            </a:prstGeom>
            <a:pattFill prst="dkHorz">
              <a:fgClr>
                <a:schemeClr val="tx1"/>
              </a:fgClr>
              <a:bgClr>
                <a:schemeClr val="accent3">
                  <a:lumMod val="75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1" name="Oval 50"/>
            <p:cNvSpPr/>
            <p:nvPr/>
          </p:nvSpPr>
          <p:spPr>
            <a:xfrm rot="19934233" flipV="1">
              <a:off x="13397236" y="2008187"/>
              <a:ext cx="462622" cy="333492"/>
            </a:xfrm>
            <a:prstGeom prst="ellipse">
              <a:avLst/>
            </a:prstGeom>
            <a:pattFill prst="dkHorz">
              <a:fgClr>
                <a:schemeClr val="tx1"/>
              </a:fgClr>
              <a:bgClr>
                <a:schemeClr val="accent3">
                  <a:lumMod val="75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52" name="Rectangular Callout 51"/>
          <p:cNvSpPr/>
          <p:nvPr/>
        </p:nvSpPr>
        <p:spPr>
          <a:xfrm>
            <a:off x="4060723" y="92071"/>
            <a:ext cx="6574111" cy="1859614"/>
          </a:xfrm>
          <a:prstGeom prst="wedgeRectCallout">
            <a:avLst>
              <a:gd name="adj1" fmla="val 60161"/>
              <a:gd name="adj2" fmla="val 18609"/>
            </a:avLst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 dirty="0" smtClean="0">
                <a:solidFill>
                  <a:schemeClr val="tx1"/>
                </a:solidFill>
                <a:latin typeface="+mj-lt"/>
              </a:rPr>
              <a:t>Word of caution</a:t>
            </a:r>
            <a:r>
              <a:rPr lang="en-IN" sz="2400" dirty="0" smtClean="0">
                <a:solidFill>
                  <a:schemeClr val="tx1"/>
                </a:solidFill>
                <a:latin typeface="+mj-lt"/>
              </a:rPr>
              <a:t>: A recommendation system where users have features, is called </a:t>
            </a:r>
            <a:r>
              <a:rPr lang="en-IN" sz="2400" i="1" dirty="0" smtClean="0">
                <a:solidFill>
                  <a:schemeClr val="tx1"/>
                </a:solidFill>
                <a:latin typeface="+mj-lt"/>
              </a:rPr>
              <a:t>content-based filtering</a:t>
            </a:r>
            <a:r>
              <a:rPr lang="en-IN" sz="2400" dirty="0" smtClean="0">
                <a:solidFill>
                  <a:schemeClr val="tx1"/>
                </a:solidFill>
                <a:latin typeface="+mj-lt"/>
              </a:rPr>
              <a:t>. However, in the setting in this slide, users have no features. A drawback of collaborative filtering is that it gets more difficult to add new users to the system</a:t>
            </a:r>
          </a:p>
        </p:txBody>
      </p:sp>
    </p:spTree>
    <p:extLst>
      <p:ext uri="{BB962C8B-B14F-4D97-AF65-F5344CB8AC3E}">
        <p14:creationId xmlns:p14="http://schemas.microsoft.com/office/powerpoint/2010/main" val="3937850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9" grpId="0" animBg="1"/>
      <p:bldP spid="30" grpId="0" animBg="1"/>
      <p:bldP spid="31" grpId="0" animBg="1"/>
      <p:bldP spid="32" grpId="0"/>
      <p:bldP spid="5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Principal Component Analysis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53353" y="1111624"/>
                <a:ext cx="11938645" cy="5746376"/>
              </a:xfrm>
            </p:spPr>
            <p:txBody>
              <a:bodyPr>
                <a:normAutofit/>
              </a:bodyPr>
              <a:lstStyle/>
              <a:p>
                <a:r>
                  <a:rPr lang="en-IN" dirty="0" smtClean="0"/>
                  <a:t>The largest singular value (resp. eigenvalue) of a matrix is called its </a:t>
                </a:r>
                <a:r>
                  <a:rPr lang="en-IN" i="1" dirty="0" smtClean="0"/>
                  <a:t>leading</a:t>
                </a:r>
                <a:r>
                  <a:rPr lang="en-IN" dirty="0" smtClean="0"/>
                  <a:t> singular value (resp. eigenvalue)</a:t>
                </a:r>
              </a:p>
              <a:p>
                <a:pPr lvl="2"/>
                <a:r>
                  <a:rPr lang="en-IN" dirty="0" smtClean="0"/>
                  <a:t>The corresponding left/right singular vector (resp. eigenvector) is called its </a:t>
                </a:r>
                <a:r>
                  <a:rPr lang="en-IN" i="0" dirty="0" smtClean="0"/>
                  <a:t>leading</a:t>
                </a:r>
                <a:r>
                  <a:rPr lang="en-IN" dirty="0" smtClean="0"/>
                  <a:t> left/right singular vector (resp. eigenvector)</a:t>
                </a:r>
              </a:p>
              <a:p>
                <a:pPr lvl="2"/>
                <a:r>
                  <a:rPr lang="en-IN" dirty="0" smtClean="0"/>
                  <a:t>In some cases, there may be more than one singular vector with the same singular value (resp. more than one eigenvector with the same eigenvalue)</a:t>
                </a:r>
              </a:p>
              <a:p>
                <a:r>
                  <a:rPr lang="en-IN" b="1" dirty="0" smtClean="0"/>
                  <a:t>Principal Component Analysis</a:t>
                </a:r>
                <a:r>
                  <a:rPr lang="en-IN" dirty="0" smtClean="0"/>
                  <a:t>: the process of finding the top few singular values and corresponding singular vectors (left + right)</a:t>
                </a:r>
              </a:p>
              <a:p>
                <a:pPr lvl="2"/>
                <a:r>
                  <a:rPr lang="en-IN" dirty="0" smtClean="0"/>
                  <a:t>Given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IN" dirty="0" smtClean="0"/>
                  <a:t> (assume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IN" dirty="0" smtClean="0"/>
                  <a:t>. The case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IN" dirty="0" smtClean="0"/>
                  <a:t> similar) with SVD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̃"/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</m:acc>
                    <m:acc>
                      <m:accPr>
                        <m:chr m:val="̃"/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IN" b="0" i="0" smtClean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</m:acc>
                    <m:sSup>
                      <m:sSup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acc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</m:oMath>
                </a14:m>
                <a:r>
                  <a:rPr lang="en-IN" dirty="0" smtClean="0"/>
                  <a:t> where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</m:acc>
                    <m:r>
                      <a:rPr lang="en-IN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IN" dirty="0" smtClean="0"/>
                  <a:t>,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IN" b="0" i="0" smtClean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</m:acc>
                    <m:r>
                      <a:rPr lang="en-I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IN" b="0" i="0" smtClean="0">
                        <a:latin typeface="Cambria Math" panose="02040503050406030204" pitchFamily="18" charset="0"/>
                      </a:rPr>
                      <m:t>diag</m:t>
                    </m:r>
                    <m:d>
                      <m:d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e>
                    </m:d>
                  </m:oMath>
                </a14:m>
                <a:r>
                  <a:rPr lang="en-IN" dirty="0" smtClean="0"/>
                  <a:t>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IN" b="0" i="1" smtClean="0">
                        <a:latin typeface="Cambria Math" panose="02040503050406030204" pitchFamily="18" charset="0"/>
                      </a:rPr>
                      <m:t>≥…≥</m:t>
                    </m:r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IN" b="0" i="1" smtClean="0"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en-IN" dirty="0" smtClean="0"/>
                  <a:t> and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acc>
                    <m:r>
                      <a:rPr lang="en-IN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endParaRPr lang="en-IN" dirty="0" smtClean="0"/>
              </a:p>
              <a:p>
                <a:pPr lvl="2"/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</m:acc>
                  </m:oMath>
                </a14:m>
                <a:r>
                  <a:rPr lang="en-IN" dirty="0" smtClean="0"/>
                  <a:t> and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acc>
                  </m:oMath>
                </a14:m>
                <a:r>
                  <a:rPr lang="en-IN" dirty="0" smtClean="0"/>
                  <a:t> both have orthonormal columns,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acc>
                  </m:oMath>
                </a14:m>
                <a:r>
                  <a:rPr lang="en-IN" dirty="0" smtClean="0"/>
                  <a:t> is square but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</m:acc>
                  </m:oMath>
                </a14:m>
                <a:r>
                  <a:rPr lang="en-IN" dirty="0" smtClean="0"/>
                  <a:t> is not!</a:t>
                </a:r>
              </a:p>
              <a:p>
                <a:pPr lvl="2"/>
                <a:r>
                  <a:rPr lang="en-IN" b="1" dirty="0" smtClean="0"/>
                  <a:t>Note</a:t>
                </a:r>
                <a:r>
                  <a:rPr lang="en-IN" dirty="0" smtClean="0"/>
                  <a:t>: we dropped the last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IN" dirty="0" smtClean="0"/>
                  <a:t> columns of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IN" dirty="0" smtClean="0"/>
                  <a:t> which were useless, to get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</m:acc>
                  </m:oMath>
                </a14:m>
                <a:endParaRPr lang="en-IN" dirty="0" smtClean="0"/>
              </a:p>
              <a:p>
                <a:pPr lvl="2"/>
                <a:r>
                  <a:rPr lang="en-IN" dirty="0" smtClean="0"/>
                  <a:t>Want to find the leading triplets i.e.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IN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IN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b="1" i="0">
                                <a:latin typeface="Cambria Math" panose="02040503050406030204" pitchFamily="18" charset="0"/>
                              </a:rPr>
                              <m:t>𝐮</m:t>
                            </m:r>
                          </m:e>
                          <m:sup>
                            <m:r>
                              <a:rPr lang="en-IN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  <m:r>
                          <a:rPr lang="en-IN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b="1" i="0">
                                <a:latin typeface="Cambria Math" panose="02040503050406030204" pitchFamily="18" charset="0"/>
                              </a:rPr>
                              <m:t>𝐯</m:t>
                            </m:r>
                          </m:e>
                          <m:sup>
                            <m:r>
                              <a:rPr lang="en-IN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e>
                    </m:d>
                  </m:oMath>
                </a14:m>
                <a:r>
                  <a:rPr lang="en-IN" dirty="0" smtClean="0"/>
                  <a:t> for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=1,…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IN" dirty="0" smtClean="0"/>
                  <a:t> for some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endParaRPr lang="en-IN" dirty="0" smtClean="0"/>
              </a:p>
              <a:p>
                <a:pPr lvl="2"/>
                <a:endParaRPr lang="en-IN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3353" y="1111624"/>
                <a:ext cx="11938645" cy="5746376"/>
              </a:xfrm>
              <a:blipFill>
                <a:blip r:embed="rId2"/>
                <a:stretch>
                  <a:fillRect l="-562" t="-2545" b="-233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B8E69-23A9-4619-9CFE-E27BFD8A78F9}" type="slidenum">
              <a:rPr lang="en-US" smtClean="0"/>
              <a:t>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5521" y="184929"/>
            <a:ext cx="1792096" cy="179209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ular Callout 5"/>
              <p:cNvSpPr/>
              <p:nvPr/>
            </p:nvSpPr>
            <p:spPr>
              <a:xfrm>
                <a:off x="1294544" y="123633"/>
                <a:ext cx="9311778" cy="1853392"/>
              </a:xfrm>
              <a:prstGeom prst="wedgeRectCallout">
                <a:avLst>
                  <a:gd name="adj1" fmla="val 58697"/>
                  <a:gd name="adj2" fmla="val 20771"/>
                </a:avLst>
              </a:prstGeom>
              <a:solidFill>
                <a:schemeClr val="bg1"/>
              </a:solidFill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sz="2400" b="1" dirty="0" smtClean="0">
                    <a:solidFill>
                      <a:schemeClr val="tx1"/>
                    </a:solidFill>
                    <a:latin typeface="+mj-lt"/>
                  </a:rPr>
                  <a:t>Careful</a:t>
                </a:r>
                <a:r>
                  <a:rPr lang="en-IN" sz="2400" dirty="0" smtClean="0">
                    <a:solidFill>
                      <a:schemeClr val="tx1"/>
                    </a:solidFill>
                    <a:latin typeface="+mj-lt"/>
                  </a:rPr>
                  <a:t>: since we have dropped some columns of </a:t>
                </a:r>
                <a14:m>
                  <m:oMath xmlns:m="http://schemas.openxmlformats.org/officeDocument/2006/math">
                    <m:r>
                      <a:rPr lang="en-I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IN" sz="2400" b="1" dirty="0" smtClean="0">
                    <a:solidFill>
                      <a:schemeClr val="tx1"/>
                    </a:solidFill>
                    <a:latin typeface="+mj-lt"/>
                  </a:rPr>
                  <a:t> </a:t>
                </a:r>
                <a:r>
                  <a:rPr lang="en-IN" sz="2400" dirty="0" smtClean="0">
                    <a:solidFill>
                      <a:schemeClr val="tx1"/>
                    </a:solidFill>
                    <a:latin typeface="+mj-lt"/>
                  </a:rPr>
                  <a:t>we need to be careful. When </a:t>
                </a:r>
                <a14:m>
                  <m:oMath xmlns:m="http://schemas.openxmlformats.org/officeDocument/2006/math">
                    <m:r>
                      <a:rPr lang="en-I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IN" sz="2400" dirty="0" smtClean="0">
                    <a:solidFill>
                      <a:schemeClr val="tx1"/>
                    </a:solidFill>
                    <a:latin typeface="+mj-lt"/>
                  </a:rPr>
                  <a:t> was square i.e.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I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I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I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IN" sz="2400" dirty="0" smtClean="0">
                    <a:solidFill>
                      <a:schemeClr val="tx1"/>
                    </a:solidFill>
                    <a:latin typeface="+mj-lt"/>
                  </a:rPr>
                  <a:t>, its columns were orthonormal as were its rows i.e. </a:t>
                </a:r>
                <a14:m>
                  <m:oMath xmlns:m="http://schemas.openxmlformats.org/officeDocument/2006/math">
                    <m:r>
                      <a:rPr lang="en-I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𝑈</m:t>
                    </m:r>
                    <m:sSup>
                      <m:sSupPr>
                        <m:ctrlP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  <m:r>
                      <a:rPr lang="en-I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I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  <m:r>
                      <a:rPr lang="en-I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IN" sz="2400" dirty="0" smtClean="0">
                    <a:solidFill>
                      <a:schemeClr val="tx1"/>
                    </a:solidFill>
                    <a:latin typeface="+mj-lt"/>
                  </a:rPr>
                  <a:t>. However, now that we have removed some columns, whereas the remaining columns are still orthonormal, the rows are not necessarily orthonormal i.e.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lang="en-I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I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</m:acc>
                      </m:e>
                      <m:sup>
                        <m: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  <m:acc>
                      <m:accPr>
                        <m:chr m:val="̃"/>
                        <m:ctrlP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</m:acc>
                    <m:r>
                      <a:rPr lang="en-I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IN" sz="2400" dirty="0" smtClean="0">
                    <a:solidFill>
                      <a:schemeClr val="tx1"/>
                    </a:solidFill>
                    <a:latin typeface="+mj-lt"/>
                  </a:rPr>
                  <a:t> but maybe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</m:acc>
                    <m:sSup>
                      <m:sSupPr>
                        <m:ctrlPr>
                          <a:rPr lang="en-IN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lang="en-IN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IN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</m:acc>
                      </m:e>
                      <m:sup>
                        <m:r>
                          <a:rPr lang="en-IN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  <m:r>
                      <a:rPr lang="en-IN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≠</m:t>
                    </m:r>
                    <m:r>
                      <a:rPr lang="en-IN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en-IN" sz="2400" dirty="0" smtClean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6" name="Rectangular Callout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4544" y="123633"/>
                <a:ext cx="9311778" cy="1853392"/>
              </a:xfrm>
              <a:prstGeom prst="wedgeRectCallout">
                <a:avLst>
                  <a:gd name="adj1" fmla="val 58697"/>
                  <a:gd name="adj2" fmla="val 20771"/>
                </a:avLst>
              </a:prstGeom>
              <a:blipFill>
                <a:blip r:embed="rId4"/>
                <a:stretch>
                  <a:fillRect l="-660" t="-3548" b="-8710"/>
                </a:stretch>
              </a:blipFill>
              <a:ln w="381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6392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The Many Faces of PCA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53354" y="1111624"/>
                <a:ext cx="6715575" cy="5746376"/>
              </a:xfrm>
            </p:spPr>
            <p:txBody>
              <a:bodyPr>
                <a:normAutofit/>
              </a:bodyPr>
              <a:lstStyle/>
              <a:p>
                <a:r>
                  <a:rPr lang="en-IN" dirty="0" smtClean="0"/>
                  <a:t>Has been “discovered” </a:t>
                </a:r>
                <a:r>
                  <a:rPr lang="en-IN" dirty="0"/>
                  <a:t>several times [Pearson, 1901; </a:t>
                </a:r>
                <a:r>
                  <a:rPr lang="en-IN" dirty="0" err="1"/>
                  <a:t>Hotelling</a:t>
                </a:r>
                <a:r>
                  <a:rPr lang="en-IN" dirty="0"/>
                  <a:t>, 1930</a:t>
                </a:r>
                <a:r>
                  <a:rPr lang="en-IN" dirty="0" smtClean="0"/>
                  <a:t>]</a:t>
                </a:r>
              </a:p>
              <a:p>
                <a:pPr lvl="2"/>
                <a:r>
                  <a:rPr lang="en-IN" dirty="0" smtClean="0"/>
                  <a:t>Gives us best possible (in terms of </a:t>
                </a:r>
                <a:r>
                  <a:rPr lang="en-IN" dirty="0" err="1" smtClean="0"/>
                  <a:t>Frob</a:t>
                </a:r>
                <a:r>
                  <a:rPr lang="en-IN" dirty="0" smtClean="0"/>
                  <a:t>. norm error) low-rank </a:t>
                </a:r>
                <a:r>
                  <a:rPr lang="en-IN" dirty="0" err="1" smtClean="0"/>
                  <a:t>approx</a:t>
                </a:r>
                <a:r>
                  <a:rPr lang="en-IN" dirty="0" smtClean="0"/>
                  <a:t> of our data</a:t>
                </a:r>
              </a:p>
              <a:p>
                <a:pPr lvl="2"/>
                <a:r>
                  <a:rPr lang="en-IN" dirty="0" smtClean="0"/>
                  <a:t>Can be thought of as giving low-dim reps of our feature vectors so that pairwise L2 distances among them is </a:t>
                </a:r>
                <a:r>
                  <a:rPr lang="en-IN" dirty="0"/>
                  <a:t>preserved – </a:t>
                </a:r>
                <a:r>
                  <a:rPr lang="en-IN" dirty="0" smtClean="0"/>
                  <a:t>see </a:t>
                </a:r>
                <a:r>
                  <a:rPr lang="en-IN" dirty="0"/>
                  <a:t>multidimensional scaling (MDS</a:t>
                </a:r>
                <a:r>
                  <a:rPr lang="en-IN" dirty="0" smtClean="0"/>
                  <a:t>)</a:t>
                </a:r>
              </a:p>
              <a:p>
                <a:pPr lvl="2"/>
                <a:r>
                  <a:rPr lang="en-IN" dirty="0" smtClean="0"/>
                  <a:t>Also, gives us new basis with smaller dim 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acc>
                  </m:oMath>
                </a14:m>
                <a:r>
                  <a:rPr lang="en-IN" dirty="0" smtClean="0"/>
                  <a:t> is orthonormal) </a:t>
                </a:r>
                <a:r>
                  <a:rPr lang="en-IN" dirty="0" err="1" smtClean="0"/>
                  <a:t>s.t.</a:t>
                </a:r>
                <a:r>
                  <a:rPr lang="en-IN" dirty="0" smtClean="0"/>
                  <a:t> in that basis, data can be reconstructed with little error</a:t>
                </a:r>
              </a:p>
              <a:p>
                <a:pPr lvl="2"/>
                <a:r>
                  <a:rPr lang="en-IN" dirty="0" smtClean="0"/>
                  <a:t>Can also be thought of as giving us the directions along which the data has maximum variance</a:t>
                </a:r>
                <a:endParaRPr lang="en-IN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3354" y="1111624"/>
                <a:ext cx="6715575" cy="5746376"/>
              </a:xfrm>
              <a:blipFill>
                <a:blip r:embed="rId2"/>
                <a:stretch>
                  <a:fillRect l="-999" t="-2545" r="-727" b="-31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B8E69-23A9-4619-9CFE-E27BFD8A78F9}" type="slidenum">
              <a:rPr lang="en-US" smtClean="0"/>
              <a:t>20</a:t>
            </a:fld>
            <a:endParaRPr lang="en-US"/>
          </a:p>
        </p:txBody>
      </p:sp>
      <p:grpSp>
        <p:nvGrpSpPr>
          <p:cNvPr id="5" name="Group 4" descr=" 53"/>
          <p:cNvGrpSpPr/>
          <p:nvPr/>
        </p:nvGrpSpPr>
        <p:grpSpPr>
          <a:xfrm>
            <a:off x="6596975" y="1690077"/>
            <a:ext cx="5122735" cy="3783665"/>
            <a:chOff x="313900" y="1524000"/>
            <a:chExt cx="6086900" cy="4495800"/>
          </a:xfrm>
        </p:grpSpPr>
        <p:cxnSp>
          <p:nvCxnSpPr>
            <p:cNvPr id="6" name="Straight Arrow Connector 5"/>
            <p:cNvCxnSpPr/>
            <p:nvPr/>
          </p:nvCxnSpPr>
          <p:spPr>
            <a:xfrm flipV="1">
              <a:off x="755860" y="1524000"/>
              <a:ext cx="0" cy="449580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/>
            <p:cNvCxnSpPr/>
            <p:nvPr/>
          </p:nvCxnSpPr>
          <p:spPr>
            <a:xfrm>
              <a:off x="313900" y="5593080"/>
              <a:ext cx="608690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" name="Straight Connector 7"/>
          <p:cNvCxnSpPr/>
          <p:nvPr/>
        </p:nvCxnSpPr>
        <p:spPr>
          <a:xfrm flipV="1">
            <a:off x="6746369" y="3224550"/>
            <a:ext cx="5448318" cy="1983026"/>
          </a:xfrm>
          <a:prstGeom prst="line">
            <a:avLst/>
          </a:prstGeom>
          <a:ln w="5715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 descr=" 32"/>
          <p:cNvSpPr/>
          <p:nvPr/>
        </p:nvSpPr>
        <p:spPr>
          <a:xfrm>
            <a:off x="7340884" y="4575487"/>
            <a:ext cx="180000" cy="180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 descr=" 32"/>
          <p:cNvSpPr/>
          <p:nvPr/>
        </p:nvSpPr>
        <p:spPr>
          <a:xfrm>
            <a:off x="8061511" y="3955262"/>
            <a:ext cx="180000" cy="180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 descr=" 32"/>
          <p:cNvSpPr/>
          <p:nvPr/>
        </p:nvSpPr>
        <p:spPr>
          <a:xfrm>
            <a:off x="8736051" y="4082174"/>
            <a:ext cx="180000" cy="180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 descr=" 32"/>
          <p:cNvSpPr/>
          <p:nvPr/>
        </p:nvSpPr>
        <p:spPr>
          <a:xfrm>
            <a:off x="9928673" y="4457100"/>
            <a:ext cx="180000" cy="180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 descr=" 32"/>
          <p:cNvSpPr/>
          <p:nvPr/>
        </p:nvSpPr>
        <p:spPr>
          <a:xfrm>
            <a:off x="9944025" y="3705424"/>
            <a:ext cx="180000" cy="180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 descr=" 32"/>
          <p:cNvSpPr/>
          <p:nvPr/>
        </p:nvSpPr>
        <p:spPr>
          <a:xfrm>
            <a:off x="10943266" y="3567179"/>
            <a:ext cx="180000" cy="180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 descr=" 32"/>
          <p:cNvSpPr/>
          <p:nvPr/>
        </p:nvSpPr>
        <p:spPr>
          <a:xfrm>
            <a:off x="11550931" y="3581909"/>
            <a:ext cx="180000" cy="180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 descr=" 32"/>
          <p:cNvSpPr/>
          <p:nvPr/>
        </p:nvSpPr>
        <p:spPr>
          <a:xfrm>
            <a:off x="11595899" y="3146919"/>
            <a:ext cx="180000" cy="180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 descr=" 32"/>
          <p:cNvSpPr/>
          <p:nvPr/>
        </p:nvSpPr>
        <p:spPr>
          <a:xfrm>
            <a:off x="9212851" y="4575487"/>
            <a:ext cx="180000" cy="180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 descr=" 32"/>
          <p:cNvSpPr/>
          <p:nvPr/>
        </p:nvSpPr>
        <p:spPr>
          <a:xfrm>
            <a:off x="7910890" y="4850748"/>
            <a:ext cx="180000" cy="180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ular Callout 18"/>
          <p:cNvSpPr/>
          <p:nvPr/>
        </p:nvSpPr>
        <p:spPr>
          <a:xfrm>
            <a:off x="6410632" y="1639239"/>
            <a:ext cx="5379255" cy="1095635"/>
          </a:xfrm>
          <a:prstGeom prst="wedgeRectCallout">
            <a:avLst>
              <a:gd name="adj1" fmla="val 38460"/>
              <a:gd name="adj2" fmla="val 104599"/>
            </a:avLst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dirty="0" smtClean="0">
                <a:solidFill>
                  <a:schemeClr val="tx1"/>
                </a:solidFill>
                <a:latin typeface="+mj-lt"/>
              </a:rPr>
              <a:t>This line captures most of the information in the </a:t>
            </a:r>
            <a:r>
              <a:rPr lang="en-IN" sz="2400" dirty="0">
                <a:solidFill>
                  <a:schemeClr val="tx1"/>
                </a:solidFill>
                <a:latin typeface="+mj-lt"/>
              </a:rPr>
              <a:t>data Why not get rid of the other information</a:t>
            </a:r>
            <a:r>
              <a:rPr lang="en-IN" sz="2400" dirty="0" smtClean="0">
                <a:solidFill>
                  <a:schemeClr val="tx1"/>
                </a:solidFill>
                <a:latin typeface="+mj-lt"/>
              </a:rPr>
              <a:t>?</a:t>
            </a:r>
            <a:r>
              <a:rPr lang="en-IN" sz="2400" dirty="0">
                <a:solidFill>
                  <a:schemeClr val="tx1"/>
                </a:solidFill>
                <a:latin typeface="+mj-lt"/>
              </a:rPr>
              <a:t> Save space, reduce noise</a:t>
            </a:r>
            <a:r>
              <a:rPr lang="en-IN" sz="2400" dirty="0" smtClean="0">
                <a:solidFill>
                  <a:schemeClr val="tx1"/>
                </a:solidFill>
                <a:latin typeface="+mj-lt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87390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0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5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0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45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4.07407E-6 L 0.00742 0.03912 " pathEditMode="relative" rAng="0" ptsTypes="AA">
                                      <p:cBhvr>
                                        <p:cTn id="81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5" y="1944"/>
                                    </p:animMotion>
                                  </p:childTnLst>
                                </p:cTn>
                              </p:par>
                              <p:par>
                                <p:cTn id="82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2.96296E-6 L -0.01549 -0.06759 " pathEditMode="relative" rAng="0" ptsTypes="AA">
                                      <p:cBhvr>
                                        <p:cTn id="83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68" y="-3380"/>
                                    </p:animMotion>
                                  </p:childTnLst>
                                </p:cTn>
                              </p:par>
                              <p:par>
                                <p:cTn id="8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2.22222E-6 L 0.00625 0.02685 " pathEditMode="relative" rAng="0" ptsTypes="AA">
                                      <p:cBhvr>
                                        <p:cTn id="85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" y="1343"/>
                                    </p:animMotion>
                                  </p:childTnLst>
                                </p:cTn>
                              </p:par>
                              <p:par>
                                <p:cTn id="86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4.81481E-6 L 0.01562 0.08357 " pathEditMode="relative" rAng="0" ptsTypes="AA">
                                      <p:cBhvr>
                                        <p:cTn id="87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1" y="4167"/>
                                    </p:animMotion>
                                  </p:childTnLst>
                                </p:cTn>
                              </p:par>
                              <p:par>
                                <p:cTn id="8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-3.7037E-7 L -0.00469 -0.02454 " pathEditMode="relative" rAng="0" ptsTypes="AA">
                                      <p:cBhvr>
                                        <p:cTn id="89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4" y="-1227"/>
                                    </p:animMotion>
                                  </p:childTnLst>
                                </p:cTn>
                              </p:par>
                              <p:par>
                                <p:cTn id="90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3.33333E-6 L -0.00625 -0.03056 " pathEditMode="relative" rAng="0" ptsTypes="AA">
                                      <p:cBhvr>
                                        <p:cTn id="91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3" y="-1528"/>
                                    </p:animMotion>
                                  </p:childTnLst>
                                </p:cTn>
                              </p:par>
                              <p:par>
                                <p:cTn id="92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-7.40741E-7 L 0.00469 0.02222 " pathEditMode="relative" rAng="0" ptsTypes="AA">
                                      <p:cBhvr>
                                        <p:cTn id="93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4" y="1111"/>
                                    </p:animMotion>
                                  </p:childTnLst>
                                </p:cTn>
                              </p:par>
                              <p:par>
                                <p:cTn id="9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3.33333E-6 L 0.00742 0.0375 " pathEditMode="relative" rAng="0" ptsTypes="AA">
                                      <p:cBhvr>
                                        <p:cTn id="95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5" y="1875"/>
                                    </p:animMotion>
                                  </p:childTnLst>
                                </p:cTn>
                              </p:par>
                              <p:par>
                                <p:cTn id="96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4.07407E-6 L -0.00937 -0.05185 " pathEditMode="relative" rAng="0" ptsTypes="AA">
                                      <p:cBhvr>
                                        <p:cTn id="97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69" y="-2593"/>
                                    </p:animMotion>
                                  </p:childTnLst>
                                </p:cTn>
                              </p:par>
                              <p:par>
                                <p:cTn id="9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1.85185E-6 L 2.08333E-6 0.00023 " pathEditMode="relative" rAng="0" ptsTypes="AA">
                                      <p:cBhvr>
                                        <p:cTn id="99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PCA Minimizes Reconstruction Error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53353" y="1111624"/>
                <a:ext cx="11938645" cy="5746376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IN" dirty="0" smtClean="0"/>
                  <a:t>Already seen that for any matrix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IN" dirty="0" smtClean="0"/>
                  <a:t>, its best rank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IN" dirty="0" smtClean="0"/>
                  <a:t> approx. is obtained by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  <m:r>
                      <a:rPr lang="en-IN" b="0" i="1" dirty="0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en-IN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IN" b="0" i="1" dirty="0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</m:acc>
                    <m:acc>
                      <m:accPr>
                        <m:chr m:val="̂"/>
                        <m:ctrlPr>
                          <a:rPr lang="en-IN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IN" b="0" i="0" dirty="0" smtClean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</m:acc>
                    <m:sSup>
                      <m:sSupPr>
                        <m:ctrlPr>
                          <a:rPr lang="en-IN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IN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IN" b="0" i="1" dirty="0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acc>
                      </m:e>
                      <m:sup>
                        <m:r>
                          <a:rPr lang="en-IN" b="0" i="1" dirty="0" smtClean="0"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</m:oMath>
                </a14:m>
                <a:r>
                  <a:rPr lang="en-IN" dirty="0" smtClean="0"/>
                  <a:t> by taking leading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IN" dirty="0" smtClean="0"/>
                  <a:t> singular triplets</a:t>
                </a:r>
              </a:p>
              <a:p>
                <a:r>
                  <a:rPr lang="en-IN" b="1" dirty="0" smtClean="0"/>
                  <a:t>Proof for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IN" dirty="0" smtClean="0"/>
                  <a:t>: want best rank </a:t>
                </a:r>
                <a14:m>
                  <m:oMath xmlns:m="http://schemas.openxmlformats.org/officeDocument/2006/math">
                    <m:r>
                      <a:rPr lang="en-IN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IN" dirty="0" smtClean="0"/>
                  <a:t> approx. for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IN" dirty="0" smtClean="0"/>
                  <a:t> i.e. want to fit all data points on a 1D subspace i.e. find a unit vector </a:t>
                </a:r>
                <a14:m>
                  <m:oMath xmlns:m="http://schemas.openxmlformats.org/officeDocument/2006/math">
                    <m:r>
                      <a:rPr lang="en-IN" b="1" i="0" smtClean="0">
                        <a:latin typeface="Cambria Math" panose="02040503050406030204" pitchFamily="18" charset="0"/>
                      </a:rPr>
                      <m:t>𝐰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IN" dirty="0" smtClean="0"/>
                  <a:t> </a:t>
                </a:r>
                <a:r>
                  <a:rPr lang="en-IN" dirty="0" err="1" smtClean="0"/>
                  <a:t>s.t.</a:t>
                </a:r>
                <a:r>
                  <a:rPr lang="en-IN" dirty="0" smtClean="0"/>
                  <a:t> data is best represented along subspace spanned by </a:t>
                </a:r>
                <a14:m>
                  <m:oMath xmlns:m="http://schemas.openxmlformats.org/officeDocument/2006/math">
                    <m:r>
                      <a:rPr lang="en-IN" b="1" i="0" smtClean="0">
                        <a:latin typeface="Cambria Math" panose="02040503050406030204" pitchFamily="18" charset="0"/>
                      </a:rPr>
                      <m:t>𝐰</m:t>
                    </m:r>
                  </m:oMath>
                </a14:m>
                <a:r>
                  <a:rPr lang="en-IN" dirty="0" smtClean="0"/>
                  <a:t> than any other vector </a:t>
                </a:r>
                <a14:m>
                  <m:oMath xmlns:m="http://schemas.openxmlformats.org/officeDocument/2006/math">
                    <m:r>
                      <a:rPr lang="en-IN" b="1" i="0" smtClean="0">
                        <a:latin typeface="Cambria Math" panose="02040503050406030204" pitchFamily="18" charset="0"/>
                      </a:rPr>
                      <m:t>𝐯</m:t>
                    </m:r>
                  </m:oMath>
                </a14:m>
                <a:endParaRPr lang="en-IN" b="1" dirty="0" smtClean="0"/>
              </a:p>
              <a:p>
                <a:r>
                  <a:rPr lang="en-IN" b="1" dirty="0" smtClean="0"/>
                  <a:t>Claim</a:t>
                </a:r>
                <a:r>
                  <a:rPr lang="en-IN" dirty="0" smtClean="0"/>
                  <a:t>: any vector </a:t>
                </a:r>
                <a14:m>
                  <m:oMath xmlns:m="http://schemas.openxmlformats.org/officeDocument/2006/math">
                    <m:r>
                      <a:rPr lang="en-IN" b="1" i="0" smtClean="0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IN" dirty="0" smtClean="0"/>
                  <a:t> is best represented in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b="0" i="0" smtClean="0">
                        <a:latin typeface="Cambria Math" panose="02040503050406030204" pitchFamily="18" charset="0"/>
                      </a:rPr>
                      <m:t>span</m:t>
                    </m:r>
                    <m:d>
                      <m:d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</m:oMath>
                </a14:m>
                <a:r>
                  <a:rPr lang="en-IN" dirty="0" smtClean="0"/>
                  <a:t> as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1" i="0" smtClean="0">
                            <a:latin typeface="Cambria Math" panose="02040503050406030204" pitchFamily="18" charset="0"/>
                          </a:rPr>
                          <m:t>𝐰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  <m:r>
                      <a:rPr lang="en-IN" b="1" i="0" smtClean="0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IN" b="1" i="0" smtClean="0">
                        <a:latin typeface="Cambria Math" panose="02040503050406030204" pitchFamily="18" charset="0"/>
                      </a:rPr>
                      <m:t>𝐰</m:t>
                    </m:r>
                  </m:oMath>
                </a14:m>
                <a:endParaRPr lang="en-IN" b="1" dirty="0" smtClean="0"/>
              </a:p>
              <a:p>
                <a:pPr lvl="2"/>
                <a:r>
                  <a:rPr lang="en-IN" b="1" dirty="0" smtClean="0"/>
                  <a:t>Proof</a:t>
                </a:r>
                <a:r>
                  <a:rPr lang="en-IN" dirty="0" smtClean="0"/>
                  <a:t>: we want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IN" b="0" i="0" smtClean="0">
                                <a:latin typeface="Cambria Math" panose="02040503050406030204" pitchFamily="18" charset="0"/>
                              </a:rPr>
                              <m:t>arg</m:t>
                            </m:r>
                            <m:r>
                              <a:rPr lang="en-IN" b="0" i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IN" b="0" i="0" smtClean="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I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ℝ</m:t>
                            </m:r>
                          </m:lim>
                        </m:limLow>
                      </m:fName>
                      <m:e>
                        <m:sSubSup>
                          <m:sSubSupPr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IN" b="1" i="0" smtClean="0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r>
                                  <a:rPr lang="en-IN" b="1" i="0" smtClean="0">
                                    <a:latin typeface="Cambria Math" panose="02040503050406030204" pitchFamily="18" charset="0"/>
                                  </a:rPr>
                                  <m:t>𝐰</m:t>
                                </m:r>
                              </m:e>
                            </m:d>
                          </m:e>
                          <m:sub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func>
                  </m:oMath>
                </a14:m>
                <a:r>
                  <a:rPr lang="en-IN" b="1" dirty="0" smtClean="0"/>
                  <a:t>.</a:t>
                </a:r>
                <a:r>
                  <a:rPr lang="en-IN" dirty="0" smtClean="0"/>
                  <a:t> Apply first order optimality now</a:t>
                </a:r>
              </a:p>
              <a:p>
                <a:r>
                  <a:rPr lang="en-IN" dirty="0" smtClean="0"/>
                  <a:t>Thus, reconstruction error for entire dataset is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I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Sup>
                          <m:sSubSupPr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IN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I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IN" b="1" i="0" smtClean="0"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</m:e>
                                  <m:sup>
                                    <m:r>
                                      <a:rPr lang="en-IN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p>
                                </m:sSup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I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IN" b="1" i="0" smtClean="0">
                                        <a:latin typeface="Cambria Math" panose="02040503050406030204" pitchFamily="18" charset="0"/>
                                      </a:rPr>
                                      <m:t>𝐰</m:t>
                                    </m:r>
                                  </m:e>
                                  <m:sup>
                                    <m:r>
                                      <a:rPr lang="en-IN" b="0" i="1" smtClean="0">
                                        <a:latin typeface="Cambria Math" panose="02040503050406030204" pitchFamily="18" charset="0"/>
                                      </a:rPr>
                                      <m:t>⊤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lang="en-I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IN" b="1" i="0" smtClean="0"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</m:e>
                                  <m:sup>
                                    <m:r>
                                      <a:rPr lang="en-IN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p>
                                </m:sSup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r>
                                  <a:rPr lang="en-IN" b="1" i="0" smtClean="0">
                                    <a:latin typeface="Cambria Math" panose="02040503050406030204" pitchFamily="18" charset="0"/>
                                  </a:rPr>
                                  <m:t>𝐰</m:t>
                                </m:r>
                              </m:e>
                            </m:d>
                          </m:e>
                          <m:sub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nary>
                  </m:oMath>
                </a14:m>
                <a:endParaRPr lang="en-IN" dirty="0" smtClean="0"/>
              </a:p>
              <a:p>
                <a:pPr lvl="2"/>
                <a14:m>
                  <m:oMath xmlns:m="http://schemas.openxmlformats.org/officeDocument/2006/math">
                    <m:func>
                      <m:func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IN" b="0" i="0" smtClean="0">
                                <a:latin typeface="Cambria Math" panose="02040503050406030204" pitchFamily="18" charset="0"/>
                              </a:rPr>
                              <m:t>argmin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I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IN" b="1" i="0" smtClean="0">
                                        <a:latin typeface="Cambria Math" panose="02040503050406030204" pitchFamily="18" charset="0"/>
                                      </a:rPr>
                                      <m:t>𝐰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</m:sSub>
                      </m:fName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IN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IN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IN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bSup>
                              <m:sSubSupPr>
                                <m:ctrlPr>
                                  <a:rPr lang="en-IN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I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I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IN" b="1" i="0">
                                            <a:latin typeface="Cambria Math" panose="02040503050406030204" pitchFamily="18" charset="0"/>
                                          </a:rPr>
                                          <m:t>𝐱</m:t>
                                        </m:r>
                                      </m:e>
                                      <m:sup>
                                        <m:r>
                                          <a:rPr lang="en-IN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p>
                                    </m:sSup>
                                    <m:r>
                                      <a:rPr lang="en-IN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en-I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IN" b="1" i="0">
                                            <a:latin typeface="Cambria Math" panose="02040503050406030204" pitchFamily="18" charset="0"/>
                                          </a:rPr>
                                          <m:t>𝐰𝐰</m:t>
                                        </m:r>
                                      </m:e>
                                      <m:sup>
                                        <m:r>
                                          <a:rPr lang="en-IN">
                                            <a:latin typeface="Cambria Math" panose="02040503050406030204" pitchFamily="18" charset="0"/>
                                          </a:rPr>
                                          <m:t>⊤</m:t>
                                        </m:r>
                                      </m:sup>
                                    </m:sSup>
                                    <m:sSup>
                                      <m:sSupPr>
                                        <m:ctrlPr>
                                          <a:rPr lang="en-I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IN" b="1" i="0">
                                            <a:latin typeface="Cambria Math" panose="02040503050406030204" pitchFamily="18" charset="0"/>
                                          </a:rPr>
                                          <m:t>𝐱</m:t>
                                        </m:r>
                                      </m:e>
                                      <m:sup>
                                        <m:r>
                                          <a:rPr lang="en-IN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  <m:sub>
                                <m:r>
                                  <a:rPr lang="en-IN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IN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nary>
                      </m:e>
                    </m:func>
                    <m:r>
                      <a:rPr lang="en-IN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IN" i="0">
                                <a:latin typeface="Cambria Math" panose="02040503050406030204" pitchFamily="18" charset="0"/>
                              </a:rPr>
                              <m:t>argmin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I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I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IN" b="1" i="0">
                                        <a:latin typeface="Cambria Math" panose="02040503050406030204" pitchFamily="18" charset="0"/>
                                      </a:rPr>
                                      <m:t>𝐰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en-IN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IN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</m:sSub>
                      </m:fName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IN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IN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IN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I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I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IN" b="1" i="0">
                                            <a:latin typeface="Cambria Math" panose="02040503050406030204" pitchFamily="18" charset="0"/>
                                          </a:rPr>
                                          <m:t>𝐰</m:t>
                                        </m:r>
                                      </m:e>
                                      <m:sup>
                                        <m:r>
                                          <a:rPr lang="en-IN">
                                            <a:latin typeface="Cambria Math" panose="02040503050406030204" pitchFamily="18" charset="0"/>
                                          </a:rPr>
                                          <m:t>⊤</m:t>
                                        </m:r>
                                      </m:sup>
                                    </m:sSup>
                                    <m:sSup>
                                      <m:sSupPr>
                                        <m:ctrlPr>
                                          <a:rPr lang="en-I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IN" b="1" i="0">
                                            <a:latin typeface="Cambria Math" panose="02040503050406030204" pitchFamily="18" charset="0"/>
                                          </a:rPr>
                                          <m:t>𝐱</m:t>
                                        </m:r>
                                      </m:e>
                                      <m:sup>
                                        <m:r>
                                          <a:rPr lang="en-IN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  <m:sup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e>
                    </m:func>
                  </m:oMath>
                </a14:m>
                <a:endParaRPr lang="en-IN" dirty="0" smtClean="0"/>
              </a:p>
              <a:p>
                <a:pPr lvl="2"/>
                <a14:m>
                  <m:oMath xmlns:m="http://schemas.openxmlformats.org/officeDocument/2006/math">
                    <m:func>
                      <m:func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IN" i="0">
                                <a:latin typeface="Cambria Math" panose="02040503050406030204" pitchFamily="18" charset="0"/>
                              </a:rPr>
                              <m:t>arg</m:t>
                            </m:r>
                            <m:r>
                              <m:rPr>
                                <m:sty m:val="p"/>
                              </m:rPr>
                              <a:rPr lang="en-IN" b="0" i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I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I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IN" b="1" i="0">
                                        <a:latin typeface="Cambria Math" panose="02040503050406030204" pitchFamily="18" charset="0"/>
                                      </a:rPr>
                                      <m:t>𝐰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en-IN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IN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</m:sSub>
                      </m:fName>
                      <m:e>
                        <m:sSup>
                          <m:sSup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b="1" i="0">
                                <a:latin typeface="Cambria Math" panose="02040503050406030204" pitchFamily="18" charset="0"/>
                              </a:rPr>
                              <m:t>𝐰</m:t>
                            </m:r>
                          </m:e>
                          <m:sup>
                            <m:r>
                              <a:rPr lang="en-IN">
                                <a:latin typeface="Cambria Math" panose="02040503050406030204" pitchFamily="18" charset="0"/>
                              </a:rPr>
                              <m:t>⊤</m:t>
                            </m:r>
                          </m:sup>
                        </m:sSup>
                        <m:d>
                          <m:dPr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limLoc m:val="subSup"/>
                                <m:ctrlPr>
                                  <a:rPr lang="en-IN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5"/>
                                  </m:rPr>
                                  <a:rPr lang="en-IN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IN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IN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  <m:e>
                                <m:sSup>
                                  <m:sSupPr>
                                    <m:ctrlPr>
                                      <a:rPr lang="en-I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p>
                                      <m:sSupPr>
                                        <m:ctrlPr>
                                          <a:rPr lang="en-I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IN" b="1" i="0">
                                            <a:latin typeface="Cambria Math" panose="02040503050406030204" pitchFamily="18" charset="0"/>
                                          </a:rPr>
                                          <m:t>𝐱</m:t>
                                        </m:r>
                                      </m:e>
                                      <m:sup>
                                        <m:r>
                                          <a:rPr lang="en-IN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p>
                                    </m:sSup>
                                    <m:d>
                                      <m:dPr>
                                        <m:ctrlPr>
                                          <a:rPr lang="en-I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p>
                                          <m:sSupPr>
                                            <m:ctrlPr>
                                              <a:rPr lang="en-IN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IN" b="1" i="0">
                                                <a:latin typeface="Cambria Math" panose="02040503050406030204" pitchFamily="18" charset="0"/>
                                              </a:rPr>
                                              <m:t>𝐱</m:t>
                                            </m:r>
                                          </m:e>
                                          <m:sup>
                                            <m:r>
                                              <a:rPr lang="en-IN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p>
                                        </m:sSup>
                                      </m:e>
                                    </m:d>
                                  </m:e>
                                  <m:sup>
                                    <m:r>
                                      <a:rPr lang="en-IN" b="0" i="1" smtClean="0">
                                        <a:latin typeface="Cambria Math" panose="02040503050406030204" pitchFamily="18" charset="0"/>
                                      </a:rPr>
                                      <m:t>⊤</m:t>
                                    </m:r>
                                  </m:sup>
                                </m:sSup>
                              </m:e>
                            </m:nary>
                          </m:e>
                        </m:d>
                        <m:r>
                          <a:rPr lang="en-IN" b="1" i="0">
                            <a:latin typeface="Cambria Math" panose="02040503050406030204" pitchFamily="18" charset="0"/>
                          </a:rPr>
                          <m:t>𝐰</m:t>
                        </m:r>
                      </m:e>
                    </m:func>
                    <m:r>
                      <a:rPr lang="en-IN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IN" i="0">
                                <a:latin typeface="Cambria Math" panose="02040503050406030204" pitchFamily="18" charset="0"/>
                              </a:rPr>
                              <m:t>argmax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I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I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IN" b="1" i="0">
                                        <a:latin typeface="Cambria Math" panose="02040503050406030204" pitchFamily="18" charset="0"/>
                                      </a:rPr>
                                      <m:t>𝐰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en-IN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IN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</m:sSub>
                      </m:fName>
                      <m:e>
                        <m:sSup>
                          <m:sSup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b="1" i="0">
                                <a:latin typeface="Cambria Math" panose="02040503050406030204" pitchFamily="18" charset="0"/>
                              </a:rPr>
                              <m:t>𝐰</m:t>
                            </m:r>
                          </m:e>
                          <m:sup>
                            <m:r>
                              <a:rPr lang="en-IN">
                                <a:latin typeface="Cambria Math" panose="02040503050406030204" pitchFamily="18" charset="0"/>
                              </a:rPr>
                              <m:t>⊤</m:t>
                            </m:r>
                          </m:sup>
                        </m:sSup>
                        <m:d>
                          <m:d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IN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p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  <m:t>⊤</m:t>
                                </m:r>
                              </m:sup>
                            </m:sSup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  <m:r>
                          <a:rPr lang="en-IN" b="1" i="0">
                            <a:latin typeface="Cambria Math" panose="02040503050406030204" pitchFamily="18" charset="0"/>
                          </a:rPr>
                          <m:t>𝐰</m:t>
                        </m:r>
                      </m:e>
                    </m:func>
                  </m:oMath>
                </a14:m>
                <a:endParaRPr lang="en-IN" dirty="0" smtClean="0"/>
              </a:p>
              <a:p>
                <a:pPr lvl="2"/>
                <a:r>
                  <a:rPr lang="en-IN" dirty="0" smtClean="0"/>
                  <a:t>This matches exactly the definition of the leading eigenvector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  <m:r>
                      <a:rPr lang="en-IN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IN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3353" y="1111624"/>
                <a:ext cx="11938645" cy="5746376"/>
              </a:xfrm>
              <a:blipFill>
                <a:blip r:embed="rId2"/>
                <a:stretch>
                  <a:fillRect l="-562" t="-307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B8E69-23A9-4619-9CFE-E27BFD8A78F9}" type="slidenum">
              <a:rPr lang="en-US" smtClean="0"/>
              <a:t>21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10620651" y="181818"/>
            <a:ext cx="1468606" cy="1238929"/>
            <a:chOff x="12383748" y="1219011"/>
            <a:chExt cx="1862104" cy="1570887"/>
          </a:xfrm>
        </p:grpSpPr>
        <p:sp>
          <p:nvSpPr>
            <p:cNvPr id="6" name="Freeform 5"/>
            <p:cNvSpPr/>
            <p:nvPr/>
          </p:nvSpPr>
          <p:spPr>
            <a:xfrm>
              <a:off x="12383748" y="1219011"/>
              <a:ext cx="1862104" cy="1570887"/>
            </a:xfrm>
            <a:custGeom>
              <a:avLst/>
              <a:gdLst>
                <a:gd name="connsiteX0" fmla="*/ 720726 w 1441452"/>
                <a:gd name="connsiteY0" fmla="*/ 0 h 1216022"/>
                <a:gd name="connsiteX1" fmla="*/ 1437731 w 1441452"/>
                <a:gd name="connsiteY1" fmla="*/ 718294 h 1216022"/>
                <a:gd name="connsiteX2" fmla="*/ 1441452 w 1441452"/>
                <a:gd name="connsiteY2" fmla="*/ 800098 h 1216022"/>
                <a:gd name="connsiteX3" fmla="*/ 1426809 w 1441452"/>
                <a:gd name="connsiteY3" fmla="*/ 883920 h 1216022"/>
                <a:gd name="connsiteX4" fmla="*/ 720726 w 1441452"/>
                <a:gd name="connsiteY4" fmla="*/ 1216022 h 1216022"/>
                <a:gd name="connsiteX5" fmla="*/ 14643 w 1441452"/>
                <a:gd name="connsiteY5" fmla="*/ 883920 h 1216022"/>
                <a:gd name="connsiteX6" fmla="*/ 0 w 1441452"/>
                <a:gd name="connsiteY6" fmla="*/ 800098 h 1216022"/>
                <a:gd name="connsiteX7" fmla="*/ 3721 w 1441452"/>
                <a:gd name="connsiteY7" fmla="*/ 718294 h 1216022"/>
                <a:gd name="connsiteX8" fmla="*/ 720726 w 1441452"/>
                <a:gd name="connsiteY8" fmla="*/ 0 h 1216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41452" h="1216022">
                  <a:moveTo>
                    <a:pt x="720726" y="0"/>
                  </a:moveTo>
                  <a:cubicBezTo>
                    <a:pt x="1093894" y="0"/>
                    <a:pt x="1400823" y="314839"/>
                    <a:pt x="1437731" y="718294"/>
                  </a:cubicBezTo>
                  <a:lnTo>
                    <a:pt x="1441452" y="800098"/>
                  </a:lnTo>
                  <a:lnTo>
                    <a:pt x="1426809" y="883920"/>
                  </a:lnTo>
                  <a:cubicBezTo>
                    <a:pt x="1359604" y="1073450"/>
                    <a:pt x="1069016" y="1216022"/>
                    <a:pt x="720726" y="1216022"/>
                  </a:cubicBezTo>
                  <a:cubicBezTo>
                    <a:pt x="372436" y="1216022"/>
                    <a:pt x="81848" y="1073450"/>
                    <a:pt x="14643" y="883920"/>
                  </a:cubicBezTo>
                  <a:lnTo>
                    <a:pt x="0" y="800098"/>
                  </a:lnTo>
                  <a:lnTo>
                    <a:pt x="3721" y="718294"/>
                  </a:lnTo>
                  <a:cubicBezTo>
                    <a:pt x="40630" y="314839"/>
                    <a:pt x="347558" y="0"/>
                    <a:pt x="720726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" name="Freeform 6"/>
            <p:cNvSpPr/>
            <p:nvPr/>
          </p:nvSpPr>
          <p:spPr>
            <a:xfrm rot="10800000">
              <a:off x="12542947" y="1611492"/>
              <a:ext cx="1543705" cy="969673"/>
            </a:xfrm>
            <a:custGeom>
              <a:avLst/>
              <a:gdLst>
                <a:gd name="connsiteX0" fmla="*/ 597490 w 1194980"/>
                <a:gd name="connsiteY0" fmla="*/ 0 h 750623"/>
                <a:gd name="connsiteX1" fmla="*/ 1194980 w 1194980"/>
                <a:gd name="connsiteY1" fmla="*/ 278342 h 750623"/>
                <a:gd name="connsiteX2" fmla="*/ 597490 w 1194980"/>
                <a:gd name="connsiteY2" fmla="*/ 750623 h 750623"/>
                <a:gd name="connsiteX3" fmla="*/ 0 w 1194980"/>
                <a:gd name="connsiteY3" fmla="*/ 278342 h 750623"/>
                <a:gd name="connsiteX4" fmla="*/ 597490 w 1194980"/>
                <a:gd name="connsiteY4" fmla="*/ 0 h 750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4980" h="750623">
                  <a:moveTo>
                    <a:pt x="597490" y="0"/>
                  </a:moveTo>
                  <a:cubicBezTo>
                    <a:pt x="927475" y="0"/>
                    <a:pt x="1194980" y="124618"/>
                    <a:pt x="1194980" y="278342"/>
                  </a:cubicBezTo>
                  <a:cubicBezTo>
                    <a:pt x="1194980" y="539176"/>
                    <a:pt x="927475" y="750623"/>
                    <a:pt x="597490" y="750623"/>
                  </a:cubicBezTo>
                  <a:cubicBezTo>
                    <a:pt x="267505" y="750623"/>
                    <a:pt x="0" y="539176"/>
                    <a:pt x="0" y="278342"/>
                  </a:cubicBezTo>
                  <a:cubicBezTo>
                    <a:pt x="0" y="124618"/>
                    <a:pt x="267505" y="0"/>
                    <a:pt x="597490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" name="Freeform 7"/>
            <p:cNvSpPr/>
            <p:nvPr/>
          </p:nvSpPr>
          <p:spPr>
            <a:xfrm>
              <a:off x="13314800" y="1219011"/>
              <a:ext cx="931052" cy="1570887"/>
            </a:xfrm>
            <a:custGeom>
              <a:avLst/>
              <a:gdLst>
                <a:gd name="connsiteX0" fmla="*/ 0 w 720726"/>
                <a:gd name="connsiteY0" fmla="*/ 0 h 1216022"/>
                <a:gd name="connsiteX1" fmla="*/ 717005 w 720726"/>
                <a:gd name="connsiteY1" fmla="*/ 718294 h 1216022"/>
                <a:gd name="connsiteX2" fmla="*/ 720726 w 720726"/>
                <a:gd name="connsiteY2" fmla="*/ 800098 h 1216022"/>
                <a:gd name="connsiteX3" fmla="*/ 706083 w 720726"/>
                <a:gd name="connsiteY3" fmla="*/ 883920 h 1216022"/>
                <a:gd name="connsiteX4" fmla="*/ 0 w 720726"/>
                <a:gd name="connsiteY4" fmla="*/ 1216022 h 1216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0726" h="1216022">
                  <a:moveTo>
                    <a:pt x="0" y="0"/>
                  </a:moveTo>
                  <a:cubicBezTo>
                    <a:pt x="373168" y="0"/>
                    <a:pt x="680097" y="314839"/>
                    <a:pt x="717005" y="718294"/>
                  </a:cubicBezTo>
                  <a:lnTo>
                    <a:pt x="720726" y="800098"/>
                  </a:lnTo>
                  <a:lnTo>
                    <a:pt x="706083" y="883920"/>
                  </a:lnTo>
                  <a:cubicBezTo>
                    <a:pt x="638878" y="1073450"/>
                    <a:pt x="348290" y="1216022"/>
                    <a:pt x="0" y="1216022"/>
                  </a:cubicBezTo>
                  <a:close/>
                </a:path>
              </a:pathLst>
            </a:custGeom>
            <a:solidFill>
              <a:schemeClr val="tx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9" name="Oval 8"/>
            <p:cNvSpPr/>
            <p:nvPr/>
          </p:nvSpPr>
          <p:spPr>
            <a:xfrm rot="1665767">
              <a:off x="12772445" y="2008188"/>
              <a:ext cx="462622" cy="333492"/>
            </a:xfrm>
            <a:prstGeom prst="ellipse">
              <a:avLst/>
            </a:prstGeom>
            <a:pattFill prst="dkHorz">
              <a:fgClr>
                <a:schemeClr val="tx1"/>
              </a:fgClr>
              <a:bgClr>
                <a:schemeClr val="accent3">
                  <a:lumMod val="75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" name="Oval 9"/>
            <p:cNvSpPr/>
            <p:nvPr/>
          </p:nvSpPr>
          <p:spPr>
            <a:xfrm rot="19934233" flipV="1">
              <a:off x="13397236" y="2008187"/>
              <a:ext cx="462622" cy="333492"/>
            </a:xfrm>
            <a:prstGeom prst="ellipse">
              <a:avLst/>
            </a:prstGeom>
            <a:pattFill prst="dkHorz">
              <a:fgClr>
                <a:schemeClr val="tx1"/>
              </a:fgClr>
              <a:bgClr>
                <a:schemeClr val="accent3">
                  <a:lumMod val="75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ular Callout 10"/>
              <p:cNvSpPr/>
              <p:nvPr/>
            </p:nvSpPr>
            <p:spPr>
              <a:xfrm>
                <a:off x="3830855" y="92071"/>
                <a:ext cx="6803979" cy="1563474"/>
              </a:xfrm>
              <a:prstGeom prst="wedgeRectCallout">
                <a:avLst>
                  <a:gd name="adj1" fmla="val 59607"/>
                  <a:gd name="adj2" fmla="val 30922"/>
                </a:avLst>
              </a:prstGeom>
              <a:solidFill>
                <a:schemeClr val="bg1"/>
              </a:solidFill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sz="2400" dirty="0" smtClean="0">
                    <a:solidFill>
                      <a:schemeClr val="tx1"/>
                    </a:solidFill>
                    <a:latin typeface="+mj-lt"/>
                  </a:rPr>
                  <a:t>We can show that for </a:t>
                </a:r>
                <a14:m>
                  <m:oMath xmlns:m="http://schemas.openxmlformats.org/officeDocument/2006/math">
                    <m:r>
                      <a:rPr lang="en-I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I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&gt;1</m:t>
                    </m:r>
                  </m:oMath>
                </a14:m>
                <a:r>
                  <a:rPr lang="en-IN" sz="2400" dirty="0" smtClean="0">
                    <a:solidFill>
                      <a:schemeClr val="tx1"/>
                    </a:solidFill>
                    <a:latin typeface="+mj-lt"/>
                  </a:rPr>
                  <a:t> as well, PCA offers the best reconstruction error. In that case, instead of optimizing over a unit vector </a:t>
                </a:r>
                <a14:m>
                  <m:oMath xmlns:m="http://schemas.openxmlformats.org/officeDocument/2006/math">
                    <m:r>
                      <a:rPr lang="en-IN" sz="2400" b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𝐰</m:t>
                    </m:r>
                    <m:r>
                      <a:rPr lang="en-IN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I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I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IN" sz="2400" dirty="0" smtClean="0">
                    <a:solidFill>
                      <a:schemeClr val="tx1"/>
                    </a:solidFill>
                    <a:latin typeface="+mj-lt"/>
                  </a:rPr>
                  <a:t>, we would have to optimize over an orthonormal matrix </a:t>
                </a:r>
                <a14:m>
                  <m:oMath xmlns:m="http://schemas.openxmlformats.org/officeDocument/2006/math">
                    <m:r>
                      <a:rPr lang="en-I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I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endParaRPr lang="en-IN" sz="2400" dirty="0" smtClean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1" name="Rectangular Callout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0855" y="92071"/>
                <a:ext cx="6803979" cy="1563474"/>
              </a:xfrm>
              <a:prstGeom prst="wedgeRectCallout">
                <a:avLst>
                  <a:gd name="adj1" fmla="val 59607"/>
                  <a:gd name="adj2" fmla="val 30922"/>
                </a:avLst>
              </a:prstGeom>
              <a:blipFill>
                <a:blip r:embed="rId3"/>
                <a:stretch>
                  <a:fillRect l="-406" t="-1901" b="-7605"/>
                </a:stretch>
              </a:blipFill>
              <a:ln w="381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27528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1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PCA Preserves Maximum Data Variance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53354" y="1111625"/>
                <a:ext cx="6856265" cy="3514210"/>
              </a:xfrm>
            </p:spPr>
            <p:txBody>
              <a:bodyPr/>
              <a:lstStyle/>
              <a:p>
                <a:r>
                  <a:rPr lang="en-IN" dirty="0" smtClean="0"/>
                  <a:t>Data may take similar values along one direction, varied values along another</a:t>
                </a:r>
              </a:p>
              <a:p>
                <a:pPr lvl="2"/>
                <a:r>
                  <a:rPr lang="en-IN" b="1" i="0" dirty="0" smtClean="0"/>
                  <a:t>Directional variance</a:t>
                </a:r>
                <a:r>
                  <a:rPr lang="en-IN" dirty="0" smtClean="0"/>
                  <a:t>: given a unit vector </a:t>
                </a:r>
                <a14:m>
                  <m:oMath xmlns:m="http://schemas.openxmlformats.org/officeDocument/2006/math">
                    <m:r>
                      <a:rPr lang="en-IN" b="1" i="0" smtClean="0">
                        <a:latin typeface="Cambria Math" panose="02040503050406030204" pitchFamily="18" charset="0"/>
                      </a:rPr>
                      <m:t>𝐮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IN" dirty="0" smtClean="0"/>
                  <a:t>, directional var. along </a:t>
                </a:r>
                <a14:m>
                  <m:oMath xmlns:m="http://schemas.openxmlformats.org/officeDocument/2006/math">
                    <m:r>
                      <a:rPr lang="en-IN" b="1" i="0" smtClean="0">
                        <a:latin typeface="Cambria Math" panose="02040503050406030204" pitchFamily="18" charset="0"/>
                      </a:rPr>
                      <m:t>𝐮</m:t>
                    </m:r>
                  </m:oMath>
                </a14:m>
                <a:r>
                  <a:rPr lang="en-IN" dirty="0" smtClean="0"/>
                  <a:t> is defined as variance of the </a:t>
                </a:r>
                <a:r>
                  <a:rPr lang="en-IN" dirty="0" err="1" smtClean="0"/>
                  <a:t>r.v</a:t>
                </a:r>
                <a:r>
                  <a:rPr lang="en-IN" dirty="0" smtClean="0"/>
                  <a:t>.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1" i="0" smtClean="0">
                            <a:latin typeface="Cambria Math" panose="02040503050406030204" pitchFamily="18" charset="0"/>
                          </a:rPr>
                          <m:t>𝐮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  <m:r>
                      <a:rPr lang="en-IN" b="1" i="0" smtClean="0">
                        <a:latin typeface="Cambria Math" panose="02040503050406030204" pitchFamily="18" charset="0"/>
                      </a:rPr>
                      <m:t>𝐱</m:t>
                    </m:r>
                  </m:oMath>
                </a14:m>
                <a:r>
                  <a:rPr lang="en-IN" b="1" i="0" dirty="0" smtClean="0"/>
                  <a:t> </a:t>
                </a:r>
                <a:r>
                  <a:rPr lang="en-IN" i="0" dirty="0" smtClean="0"/>
                  <a:t>where we choose each data point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r>
                  <a:rPr lang="en-IN" i="0" dirty="0" smtClean="0"/>
                  <a:t> </a:t>
                </a:r>
                <a:r>
                  <a:rPr lang="en-IN" i="0" dirty="0" err="1" smtClean="0"/>
                  <a:t>w.p</a:t>
                </a:r>
                <a:r>
                  <a:rPr lang="en-IN" i="0" dirty="0" smtClean="0"/>
                  <a:t>. </a:t>
                </a:r>
                <a14:m>
                  <m:oMath xmlns:m="http://schemas.openxmlformats.org/officeDocument/2006/math">
                    <m:r>
                      <a:rPr lang="en-IN" i="1" dirty="0" smtClean="0">
                        <a:latin typeface="Cambria Math" panose="02040503050406030204" pitchFamily="18" charset="0"/>
                      </a:rPr>
                      <m:t>1/</m:t>
                    </m:r>
                    <m:r>
                      <a:rPr lang="en-IN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IN" i="0" dirty="0" smtClean="0"/>
                  <a:t> </a:t>
                </a:r>
              </a:p>
              <a:p>
                <a:pPr lvl="2"/>
                <a:r>
                  <a:rPr lang="en-IN" i="0" dirty="0" smtClean="0"/>
                  <a:t>Assume data is centered i.e.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I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b="1" i="0" smtClean="0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p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e>
                    </m:nary>
                    <m:r>
                      <a:rPr lang="en-I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b="1" i="1" smtClean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endParaRPr lang="en-IN" b="1" i="0" dirty="0" smtClean="0"/>
              </a:p>
              <a:p>
                <a:pPr lvl="2"/>
                <a:r>
                  <a:rPr lang="en-IN" i="0" dirty="0" smtClean="0"/>
                  <a:t>Thus, </a:t>
                </a:r>
                <a14:m>
                  <m:oMath xmlns:m="http://schemas.openxmlformats.org/officeDocument/2006/math">
                    <m:r>
                      <a:rPr lang="en-I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r>
                      <a:rPr lang="en-I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I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IN" i="0" dirty="0" smtClean="0"/>
                  <a:t> i.e. </a:t>
                </a:r>
                <a14:m>
                  <m:oMath xmlns:m="http://schemas.openxmlformats.org/officeDocument/2006/math">
                    <m:r>
                      <a:rPr lang="en-I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𝕍</m:t>
                    </m:r>
                    <m:r>
                      <a:rPr lang="en-I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I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I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I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I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IN" i="0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3354" y="1111625"/>
                <a:ext cx="6856265" cy="3514210"/>
              </a:xfrm>
              <a:blipFill>
                <a:blip r:embed="rId2"/>
                <a:stretch>
                  <a:fillRect l="-979" t="-4159" r="-890" b="-69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B8E69-23A9-4619-9CFE-E27BFD8A78F9}" type="slidenum">
              <a:rPr lang="en-US" smtClean="0"/>
              <a:t>22</a:t>
            </a:fld>
            <a:endParaRPr lang="en-US"/>
          </a:p>
        </p:txBody>
      </p:sp>
      <p:grpSp>
        <p:nvGrpSpPr>
          <p:cNvPr id="5" name="Group 4" descr=" 53"/>
          <p:cNvGrpSpPr/>
          <p:nvPr/>
        </p:nvGrpSpPr>
        <p:grpSpPr>
          <a:xfrm>
            <a:off x="6594287" y="842169"/>
            <a:ext cx="5122735" cy="3783665"/>
            <a:chOff x="313900" y="1524000"/>
            <a:chExt cx="6086900" cy="4495800"/>
          </a:xfrm>
        </p:grpSpPr>
        <p:cxnSp>
          <p:nvCxnSpPr>
            <p:cNvPr id="6" name="Straight Arrow Connector 5"/>
            <p:cNvCxnSpPr/>
            <p:nvPr/>
          </p:nvCxnSpPr>
          <p:spPr>
            <a:xfrm flipV="1">
              <a:off x="755860" y="1524000"/>
              <a:ext cx="0" cy="449580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/>
            <p:cNvCxnSpPr/>
            <p:nvPr/>
          </p:nvCxnSpPr>
          <p:spPr>
            <a:xfrm>
              <a:off x="313900" y="5593080"/>
              <a:ext cx="608690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" name="Straight Connector 7"/>
          <p:cNvCxnSpPr/>
          <p:nvPr/>
        </p:nvCxnSpPr>
        <p:spPr>
          <a:xfrm flipH="1" flipV="1">
            <a:off x="5715346" y="1753771"/>
            <a:ext cx="1924945" cy="3829997"/>
          </a:xfrm>
          <a:prstGeom prst="line">
            <a:avLst/>
          </a:prstGeom>
          <a:ln w="5715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 descr=" 32"/>
          <p:cNvSpPr/>
          <p:nvPr/>
        </p:nvSpPr>
        <p:spPr>
          <a:xfrm>
            <a:off x="7338196" y="3727579"/>
            <a:ext cx="180000" cy="180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 descr=" 32"/>
          <p:cNvSpPr/>
          <p:nvPr/>
        </p:nvSpPr>
        <p:spPr>
          <a:xfrm>
            <a:off x="8058823" y="3107354"/>
            <a:ext cx="180000" cy="180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 descr=" 32"/>
          <p:cNvSpPr/>
          <p:nvPr/>
        </p:nvSpPr>
        <p:spPr>
          <a:xfrm>
            <a:off x="8733363" y="3234266"/>
            <a:ext cx="180000" cy="180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 descr=" 32"/>
          <p:cNvSpPr/>
          <p:nvPr/>
        </p:nvSpPr>
        <p:spPr>
          <a:xfrm>
            <a:off x="9925985" y="3609192"/>
            <a:ext cx="180000" cy="180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 descr=" 32"/>
          <p:cNvSpPr/>
          <p:nvPr/>
        </p:nvSpPr>
        <p:spPr>
          <a:xfrm>
            <a:off x="9941337" y="2857516"/>
            <a:ext cx="180000" cy="180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 descr=" 32"/>
          <p:cNvSpPr/>
          <p:nvPr/>
        </p:nvSpPr>
        <p:spPr>
          <a:xfrm>
            <a:off x="10940578" y="2719271"/>
            <a:ext cx="180000" cy="180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 descr=" 32"/>
          <p:cNvSpPr/>
          <p:nvPr/>
        </p:nvSpPr>
        <p:spPr>
          <a:xfrm>
            <a:off x="11548243" y="2734001"/>
            <a:ext cx="180000" cy="180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 descr=" 32"/>
          <p:cNvSpPr/>
          <p:nvPr/>
        </p:nvSpPr>
        <p:spPr>
          <a:xfrm>
            <a:off x="11593211" y="2299011"/>
            <a:ext cx="180000" cy="180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 descr=" 32"/>
          <p:cNvSpPr/>
          <p:nvPr/>
        </p:nvSpPr>
        <p:spPr>
          <a:xfrm>
            <a:off x="9210163" y="3727579"/>
            <a:ext cx="180000" cy="180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 descr=" 32"/>
          <p:cNvSpPr/>
          <p:nvPr/>
        </p:nvSpPr>
        <p:spPr>
          <a:xfrm>
            <a:off x="7908202" y="4002840"/>
            <a:ext cx="180000" cy="180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ular Callout 18"/>
          <p:cNvSpPr/>
          <p:nvPr/>
        </p:nvSpPr>
        <p:spPr>
          <a:xfrm>
            <a:off x="7376339" y="1142625"/>
            <a:ext cx="2744998" cy="1438367"/>
          </a:xfrm>
          <a:prstGeom prst="wedgeRectCallout">
            <a:avLst>
              <a:gd name="adj1" fmla="val -79381"/>
              <a:gd name="adj2" fmla="val 99279"/>
            </a:avLst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 smtClean="0">
                <a:solidFill>
                  <a:schemeClr val="tx1"/>
                </a:solidFill>
                <a:latin typeface="+mj-lt"/>
              </a:rPr>
              <a:t>Projecting onto this line throws away a lot of information about the data </a:t>
            </a:r>
            <a:r>
              <a:rPr lang="en-IN" sz="2400" dirty="0" smtClean="0">
                <a:solidFill>
                  <a:schemeClr val="tx1"/>
                </a:solidFill>
                <a:latin typeface="+mj-lt"/>
                <a:sym typeface="Wingdings" panose="05000000000000000000" pitchFamily="2" charset="2"/>
              </a:rPr>
              <a:t></a:t>
            </a:r>
            <a:endParaRPr lang="en-IN" sz="2400" dirty="0" smtClean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21" name="Straight Connector 20"/>
          <p:cNvCxnSpPr/>
          <p:nvPr/>
        </p:nvCxnSpPr>
        <p:spPr>
          <a:xfrm flipV="1">
            <a:off x="6743681" y="2479011"/>
            <a:ext cx="5167062" cy="1880657"/>
          </a:xfrm>
          <a:prstGeom prst="line">
            <a:avLst/>
          </a:prstGeom>
          <a:ln w="5715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Content Placeholder 2"/>
              <p:cNvSpPr txBox="1">
                <a:spLocks/>
              </p:cNvSpPr>
              <p:nvPr/>
            </p:nvSpPr>
            <p:spPr>
              <a:xfrm>
                <a:off x="253354" y="4459365"/>
                <a:ext cx="11600328" cy="239863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91440" indent="-91440" algn="l" defTabSz="914400" rtl="0" eaLnBrk="1" latinLnBrk="0" hangingPunct="1">
                  <a:lnSpc>
                    <a:spcPct val="85000"/>
                  </a:lnSpc>
                  <a:spcBef>
                    <a:spcPts val="1300"/>
                  </a:spcBef>
                  <a:buFont typeface="Arial" pitchFamily="34" charset="0"/>
                  <a:buChar char=" "/>
                  <a:defRPr sz="32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libri Light" panose="020F0302020204030204" pitchFamily="34" charset="0"/>
                    <a:ea typeface="+mn-ea"/>
                    <a:cs typeface="Calibri Light" panose="020F0302020204030204" pitchFamily="34" charset="0"/>
                  </a:defRPr>
                </a:lvl1pPr>
                <a:lvl2pPr marL="347472" indent="-342900" algn="l" defTabSz="914400" rtl="0" eaLnBrk="1" latinLnBrk="0" hangingPunct="1">
                  <a:lnSpc>
                    <a:spcPct val="85000"/>
                  </a:lnSpc>
                  <a:spcBef>
                    <a:spcPts val="600"/>
                  </a:spcBef>
                  <a:buFont typeface="Arial" pitchFamily="34" charset="0"/>
                  <a:buChar char=" "/>
                  <a:defRPr sz="32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libri Light" panose="020F0302020204030204" pitchFamily="34" charset="0"/>
                    <a:ea typeface="+mn-ea"/>
                    <a:cs typeface="Calibri Light" panose="020F0302020204030204" pitchFamily="34" charset="0"/>
                  </a:defRPr>
                </a:lvl2pPr>
                <a:lvl3pPr marL="548640" indent="-548640" algn="l" defTabSz="914400" rtl="0" eaLnBrk="1" latinLnBrk="0" hangingPunct="1">
                  <a:lnSpc>
                    <a:spcPct val="85000"/>
                  </a:lnSpc>
                  <a:spcBef>
                    <a:spcPts val="600"/>
                  </a:spcBef>
                  <a:buFont typeface="Arial" pitchFamily="34" charset="0"/>
                  <a:buChar char=" "/>
                  <a:defRPr sz="2800" i="1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libri Light" panose="020F0302020204030204" pitchFamily="34" charset="0"/>
                    <a:ea typeface="+mn-ea"/>
                    <a:cs typeface="Calibri Light" panose="020F0302020204030204" pitchFamily="34" charset="0"/>
                  </a:defRPr>
                </a:lvl3pPr>
                <a:lvl4pPr marL="822960" indent="-822960" algn="l" defTabSz="914400" rtl="0" eaLnBrk="1" latinLnBrk="0" hangingPunct="1">
                  <a:lnSpc>
                    <a:spcPct val="85000"/>
                  </a:lnSpc>
                  <a:spcBef>
                    <a:spcPts val="600"/>
                  </a:spcBef>
                  <a:buFont typeface="Arial" pitchFamily="34" charset="0"/>
                  <a:buChar char=" "/>
                  <a:defRPr sz="2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libri Light" panose="020F0302020204030204" pitchFamily="34" charset="0"/>
                    <a:ea typeface="+mn-ea"/>
                    <a:cs typeface="Calibri Light" panose="020F0302020204030204" pitchFamily="34" charset="0"/>
                  </a:defRPr>
                </a:lvl4pPr>
                <a:lvl5pPr marL="1097280" indent="-1097280" algn="l" defTabSz="914400" rtl="0" eaLnBrk="1" latinLnBrk="0" hangingPunct="1">
                  <a:lnSpc>
                    <a:spcPct val="85000"/>
                  </a:lnSpc>
                  <a:spcBef>
                    <a:spcPts val="600"/>
                  </a:spcBef>
                  <a:buFont typeface="Arial" pitchFamily="34" charset="0"/>
                  <a:buChar char=" "/>
                  <a:defRPr sz="2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libri Light" panose="020F0302020204030204" pitchFamily="34" charset="0"/>
                    <a:ea typeface="+mn-ea"/>
                    <a:cs typeface="Calibri Light" panose="020F0302020204030204" pitchFamily="34" charset="0"/>
                  </a:defRPr>
                </a:lvl5pPr>
                <a:lvl6pPr marL="1200000" indent="-228600" algn="l" defTabSz="914400" rtl="0" eaLnBrk="1" latinLnBrk="0" hangingPunct="1">
                  <a:lnSpc>
                    <a:spcPct val="85000"/>
                  </a:lnSpc>
                  <a:spcBef>
                    <a:spcPts val="600"/>
                  </a:spcBef>
                  <a:buFont typeface="Arial" pitchFamily="34" charset="0"/>
                  <a:buChar char=" "/>
                  <a:defRPr sz="18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400000" indent="-228600" algn="l" defTabSz="914400" rtl="0" eaLnBrk="1" latinLnBrk="0" hangingPunct="1">
                  <a:lnSpc>
                    <a:spcPct val="85000"/>
                  </a:lnSpc>
                  <a:spcBef>
                    <a:spcPts val="600"/>
                  </a:spcBef>
                  <a:buFont typeface="Arial" pitchFamily="34" charset="0"/>
                  <a:buChar char=" "/>
                  <a:defRPr sz="18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1600000" indent="-228600" algn="l" defTabSz="914400" rtl="0" eaLnBrk="1" latinLnBrk="0" hangingPunct="1">
                  <a:lnSpc>
                    <a:spcPct val="85000"/>
                  </a:lnSpc>
                  <a:spcBef>
                    <a:spcPts val="600"/>
                  </a:spcBef>
                  <a:buFont typeface="Arial" pitchFamily="34" charset="0"/>
                  <a:buChar char=" "/>
                  <a:defRPr sz="18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1800000" indent="-228600" algn="l" defTabSz="914400" rtl="0" eaLnBrk="1" latinLnBrk="0" hangingPunct="1">
                  <a:lnSpc>
                    <a:spcPct val="85000"/>
                  </a:lnSpc>
                  <a:spcBef>
                    <a:spcPts val="600"/>
                  </a:spcBef>
                  <a:buFont typeface="Arial" pitchFamily="34" charset="0"/>
                  <a:buChar char=" "/>
                  <a:defRPr sz="18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IN" dirty="0" smtClean="0"/>
                  <a:t>Directions with more directional variance preserve more info</a:t>
                </a:r>
              </a:p>
              <a:p>
                <a:pPr lvl="2"/>
                <a:r>
                  <a:rPr lang="en-IN" dirty="0"/>
                  <a:t>PCA </a:t>
                </a:r>
                <a:r>
                  <a:rPr lang="en-IN" dirty="0" smtClean="0"/>
                  <a:t>does give </a:t>
                </a:r>
                <a:r>
                  <a:rPr lang="en-IN" dirty="0"/>
                  <a:t>us orthonormal directions with largest directional </a:t>
                </a:r>
                <a:r>
                  <a:rPr lang="en-IN" dirty="0" smtClean="0"/>
                  <a:t>variance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IN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I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IN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I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en-I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I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I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IN" b="1" i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𝐮</m:t>
                                    </m:r>
                                  </m:e>
                                  <m:sup>
                                    <m:r>
                                      <a:rPr lang="en-I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⊤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lang="en-I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IN" b="1" i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𝐱</m:t>
                                    </m:r>
                                  </m:e>
                                  <m:sup>
                                    <m:r>
                                      <a:rPr lang="en-I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p>
                                </m:sSup>
                              </m:e>
                            </m:d>
                          </m:e>
                          <m:sup>
                            <m:r>
                              <a:rPr lang="en-I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lang="en-I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den>
                    </m:f>
                    <m:sSup>
                      <m:sSupPr>
                        <m:ctrlP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𝐮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⊤</m:t>
                        </m:r>
                      </m:sup>
                    </m:sSup>
                    <m:d>
                      <m:dPr>
                        <m:ctrlP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I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I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⊤</m:t>
                            </m:r>
                          </m:sup>
                        </m:sSup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IN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𝐮</m:t>
                    </m:r>
                  </m:oMath>
                </a14:m>
                <a:endParaRPr lang="en-IN" dirty="0" smtClean="0"/>
              </a:p>
              <a:p>
                <a:pPr lvl="2"/>
                <a:r>
                  <a:rPr lang="en-IN" dirty="0" smtClean="0"/>
                  <a:t>Thus, finding the direction offering the maximum directional variance is the same as finding the leading right singular vector</a:t>
                </a:r>
                <a:endParaRPr lang="en-IN" b="1" dirty="0"/>
              </a:p>
            </p:txBody>
          </p:sp>
        </mc:Choice>
        <mc:Fallback xmlns="">
          <p:sp>
            <p:nvSpPr>
              <p:cNvPr id="22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354" y="4459365"/>
                <a:ext cx="11600328" cy="2398636"/>
              </a:xfrm>
              <a:prstGeom prst="rect">
                <a:avLst/>
              </a:prstGeom>
              <a:blipFill>
                <a:blip r:embed="rId3"/>
                <a:stretch>
                  <a:fillRect l="-578" t="-6107" r="-105" b="-610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5" name="Group 24"/>
          <p:cNvGrpSpPr/>
          <p:nvPr/>
        </p:nvGrpSpPr>
        <p:grpSpPr>
          <a:xfrm>
            <a:off x="5715346" y="4858390"/>
            <a:ext cx="1468606" cy="1238929"/>
            <a:chOff x="12383748" y="1219011"/>
            <a:chExt cx="1862104" cy="1570887"/>
          </a:xfrm>
        </p:grpSpPr>
        <p:sp>
          <p:nvSpPr>
            <p:cNvPr id="26" name="Freeform 25"/>
            <p:cNvSpPr/>
            <p:nvPr/>
          </p:nvSpPr>
          <p:spPr>
            <a:xfrm>
              <a:off x="12383748" y="1219011"/>
              <a:ext cx="1862104" cy="1570887"/>
            </a:xfrm>
            <a:custGeom>
              <a:avLst/>
              <a:gdLst>
                <a:gd name="connsiteX0" fmla="*/ 720726 w 1441452"/>
                <a:gd name="connsiteY0" fmla="*/ 0 h 1216022"/>
                <a:gd name="connsiteX1" fmla="*/ 1437731 w 1441452"/>
                <a:gd name="connsiteY1" fmla="*/ 718294 h 1216022"/>
                <a:gd name="connsiteX2" fmla="*/ 1441452 w 1441452"/>
                <a:gd name="connsiteY2" fmla="*/ 800098 h 1216022"/>
                <a:gd name="connsiteX3" fmla="*/ 1426809 w 1441452"/>
                <a:gd name="connsiteY3" fmla="*/ 883920 h 1216022"/>
                <a:gd name="connsiteX4" fmla="*/ 720726 w 1441452"/>
                <a:gd name="connsiteY4" fmla="*/ 1216022 h 1216022"/>
                <a:gd name="connsiteX5" fmla="*/ 14643 w 1441452"/>
                <a:gd name="connsiteY5" fmla="*/ 883920 h 1216022"/>
                <a:gd name="connsiteX6" fmla="*/ 0 w 1441452"/>
                <a:gd name="connsiteY6" fmla="*/ 800098 h 1216022"/>
                <a:gd name="connsiteX7" fmla="*/ 3721 w 1441452"/>
                <a:gd name="connsiteY7" fmla="*/ 718294 h 1216022"/>
                <a:gd name="connsiteX8" fmla="*/ 720726 w 1441452"/>
                <a:gd name="connsiteY8" fmla="*/ 0 h 1216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41452" h="1216022">
                  <a:moveTo>
                    <a:pt x="720726" y="0"/>
                  </a:moveTo>
                  <a:cubicBezTo>
                    <a:pt x="1093894" y="0"/>
                    <a:pt x="1400823" y="314839"/>
                    <a:pt x="1437731" y="718294"/>
                  </a:cubicBezTo>
                  <a:lnTo>
                    <a:pt x="1441452" y="800098"/>
                  </a:lnTo>
                  <a:lnTo>
                    <a:pt x="1426809" y="883920"/>
                  </a:lnTo>
                  <a:cubicBezTo>
                    <a:pt x="1359604" y="1073450"/>
                    <a:pt x="1069016" y="1216022"/>
                    <a:pt x="720726" y="1216022"/>
                  </a:cubicBezTo>
                  <a:cubicBezTo>
                    <a:pt x="372436" y="1216022"/>
                    <a:pt x="81848" y="1073450"/>
                    <a:pt x="14643" y="883920"/>
                  </a:cubicBezTo>
                  <a:lnTo>
                    <a:pt x="0" y="800098"/>
                  </a:lnTo>
                  <a:lnTo>
                    <a:pt x="3721" y="718294"/>
                  </a:lnTo>
                  <a:cubicBezTo>
                    <a:pt x="40630" y="314839"/>
                    <a:pt x="347558" y="0"/>
                    <a:pt x="720726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7" name="Freeform 26"/>
            <p:cNvSpPr/>
            <p:nvPr/>
          </p:nvSpPr>
          <p:spPr>
            <a:xfrm rot="10800000">
              <a:off x="12542947" y="1611492"/>
              <a:ext cx="1543705" cy="969673"/>
            </a:xfrm>
            <a:custGeom>
              <a:avLst/>
              <a:gdLst>
                <a:gd name="connsiteX0" fmla="*/ 597490 w 1194980"/>
                <a:gd name="connsiteY0" fmla="*/ 0 h 750623"/>
                <a:gd name="connsiteX1" fmla="*/ 1194980 w 1194980"/>
                <a:gd name="connsiteY1" fmla="*/ 278342 h 750623"/>
                <a:gd name="connsiteX2" fmla="*/ 597490 w 1194980"/>
                <a:gd name="connsiteY2" fmla="*/ 750623 h 750623"/>
                <a:gd name="connsiteX3" fmla="*/ 0 w 1194980"/>
                <a:gd name="connsiteY3" fmla="*/ 278342 h 750623"/>
                <a:gd name="connsiteX4" fmla="*/ 597490 w 1194980"/>
                <a:gd name="connsiteY4" fmla="*/ 0 h 750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4980" h="750623">
                  <a:moveTo>
                    <a:pt x="597490" y="0"/>
                  </a:moveTo>
                  <a:cubicBezTo>
                    <a:pt x="927475" y="0"/>
                    <a:pt x="1194980" y="124618"/>
                    <a:pt x="1194980" y="278342"/>
                  </a:cubicBezTo>
                  <a:cubicBezTo>
                    <a:pt x="1194980" y="539176"/>
                    <a:pt x="927475" y="750623"/>
                    <a:pt x="597490" y="750623"/>
                  </a:cubicBezTo>
                  <a:cubicBezTo>
                    <a:pt x="267505" y="750623"/>
                    <a:pt x="0" y="539176"/>
                    <a:pt x="0" y="278342"/>
                  </a:cubicBezTo>
                  <a:cubicBezTo>
                    <a:pt x="0" y="124618"/>
                    <a:pt x="267505" y="0"/>
                    <a:pt x="597490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8" name="Freeform 27"/>
            <p:cNvSpPr/>
            <p:nvPr/>
          </p:nvSpPr>
          <p:spPr>
            <a:xfrm>
              <a:off x="13314800" y="1219011"/>
              <a:ext cx="931052" cy="1570887"/>
            </a:xfrm>
            <a:custGeom>
              <a:avLst/>
              <a:gdLst>
                <a:gd name="connsiteX0" fmla="*/ 0 w 720726"/>
                <a:gd name="connsiteY0" fmla="*/ 0 h 1216022"/>
                <a:gd name="connsiteX1" fmla="*/ 717005 w 720726"/>
                <a:gd name="connsiteY1" fmla="*/ 718294 h 1216022"/>
                <a:gd name="connsiteX2" fmla="*/ 720726 w 720726"/>
                <a:gd name="connsiteY2" fmla="*/ 800098 h 1216022"/>
                <a:gd name="connsiteX3" fmla="*/ 706083 w 720726"/>
                <a:gd name="connsiteY3" fmla="*/ 883920 h 1216022"/>
                <a:gd name="connsiteX4" fmla="*/ 0 w 720726"/>
                <a:gd name="connsiteY4" fmla="*/ 1216022 h 1216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0726" h="1216022">
                  <a:moveTo>
                    <a:pt x="0" y="0"/>
                  </a:moveTo>
                  <a:cubicBezTo>
                    <a:pt x="373168" y="0"/>
                    <a:pt x="680097" y="314839"/>
                    <a:pt x="717005" y="718294"/>
                  </a:cubicBezTo>
                  <a:lnTo>
                    <a:pt x="720726" y="800098"/>
                  </a:lnTo>
                  <a:lnTo>
                    <a:pt x="706083" y="883920"/>
                  </a:lnTo>
                  <a:cubicBezTo>
                    <a:pt x="638878" y="1073450"/>
                    <a:pt x="348290" y="1216022"/>
                    <a:pt x="0" y="1216022"/>
                  </a:cubicBezTo>
                  <a:close/>
                </a:path>
              </a:pathLst>
            </a:custGeom>
            <a:solidFill>
              <a:schemeClr val="tx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9" name="Oval 28"/>
            <p:cNvSpPr/>
            <p:nvPr/>
          </p:nvSpPr>
          <p:spPr>
            <a:xfrm rot="1665767">
              <a:off x="12772445" y="2008188"/>
              <a:ext cx="462622" cy="333492"/>
            </a:xfrm>
            <a:prstGeom prst="ellipse">
              <a:avLst/>
            </a:prstGeom>
            <a:pattFill prst="dkHorz">
              <a:fgClr>
                <a:schemeClr val="tx1"/>
              </a:fgClr>
              <a:bgClr>
                <a:schemeClr val="accent3">
                  <a:lumMod val="75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0" name="Oval 29"/>
            <p:cNvSpPr/>
            <p:nvPr/>
          </p:nvSpPr>
          <p:spPr>
            <a:xfrm rot="19934233" flipV="1">
              <a:off x="13397236" y="2008187"/>
              <a:ext cx="462622" cy="333492"/>
            </a:xfrm>
            <a:prstGeom prst="ellipse">
              <a:avLst/>
            </a:prstGeom>
            <a:pattFill prst="dkHorz">
              <a:fgClr>
                <a:schemeClr val="tx1"/>
              </a:fgClr>
              <a:bgClr>
                <a:schemeClr val="accent3">
                  <a:lumMod val="75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ular Callout 30"/>
              <p:cNvSpPr/>
              <p:nvPr/>
            </p:nvSpPr>
            <p:spPr>
              <a:xfrm>
                <a:off x="259095" y="4768643"/>
                <a:ext cx="5470434" cy="1563474"/>
              </a:xfrm>
              <a:prstGeom prst="wedgeRectCallout">
                <a:avLst>
                  <a:gd name="adj1" fmla="val 59607"/>
                  <a:gd name="adj2" fmla="val 30922"/>
                </a:avLst>
              </a:prstGeom>
              <a:solidFill>
                <a:schemeClr val="bg1"/>
              </a:solidFill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sz="2400" dirty="0" smtClean="0">
                    <a:solidFill>
                      <a:schemeClr val="tx1"/>
                    </a:solidFill>
                    <a:latin typeface="+mj-lt"/>
                  </a:rPr>
                  <a:t>We can show that for </a:t>
                </a:r>
                <a14:m>
                  <m:oMath xmlns:m="http://schemas.openxmlformats.org/officeDocument/2006/math">
                    <m:r>
                      <a:rPr lang="en-I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I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&gt;1</m:t>
                    </m:r>
                  </m:oMath>
                </a14:m>
                <a:r>
                  <a:rPr lang="en-IN" sz="2400" dirty="0" smtClean="0">
                    <a:solidFill>
                      <a:schemeClr val="tx1"/>
                    </a:solidFill>
                    <a:latin typeface="+mj-lt"/>
                  </a:rPr>
                  <a:t> as well, PCA offers a set of orthonormal directions such that the total directional variance captured along those directions is the maximum.</a:t>
                </a:r>
              </a:p>
            </p:txBody>
          </p:sp>
        </mc:Choice>
        <mc:Fallback xmlns="">
          <p:sp>
            <p:nvSpPr>
              <p:cNvPr id="31" name="Rectangular Callout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095" y="4768643"/>
                <a:ext cx="5470434" cy="1563474"/>
              </a:xfrm>
              <a:prstGeom prst="wedgeRectCallout">
                <a:avLst>
                  <a:gd name="adj1" fmla="val 59607"/>
                  <a:gd name="adj2" fmla="val 30922"/>
                </a:avLst>
              </a:prstGeom>
              <a:blipFill>
                <a:blip r:embed="rId4"/>
                <a:stretch>
                  <a:fillRect l="-909" t="-1521" b="-7224"/>
                </a:stretch>
              </a:blipFill>
              <a:ln w="381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74794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-1.48148E-6 L -0.04739 0.03704 " pathEditMode="relative" rAng="0" ptsTypes="AA">
                                      <p:cBhvr>
                                        <p:cTn id="70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70" y="1852"/>
                                    </p:animMotion>
                                  </p:childTnLst>
                                </p:cTn>
                              </p:par>
                              <p:par>
                                <p:cTn id="7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1.85185E-6 L -0.22005 0.19005 " pathEditMode="relative" rAng="0" ptsTypes="AA">
                                      <p:cBhvr>
                                        <p:cTn id="72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003" y="9491"/>
                                    </p:animMotion>
                                  </p:childTnLst>
                                </p:cTn>
                              </p:par>
                              <p:par>
                                <p:cTn id="7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3.7037E-7 L -0.24493 0.21181 " pathEditMode="relative" rAng="0" ptsTypes="AA">
                                      <p:cBhvr>
                                        <p:cTn id="74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253" y="10579"/>
                                    </p:animMotion>
                                  </p:childTnLst>
                                </p:cTn>
                              </p:par>
                              <p:par>
                                <p:cTn id="75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3.7037E-6 L -0.11523 0.09144 " pathEditMode="relative" rAng="0" ptsTypes="AA">
                                      <p:cBhvr>
                                        <p:cTn id="7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68" y="4560"/>
                                    </p:animMotion>
                                  </p:childTnLst>
                                </p:cTn>
                              </p:par>
                              <p:par>
                                <p:cTn id="7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7.40741E-7 L -0.07604 0.05324 " pathEditMode="relative" rAng="0" ptsTypes="AA">
                                      <p:cBhvr>
                                        <p:cTn id="78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02" y="2662"/>
                                    </p:animMotion>
                                  </p:childTnLst>
                                </p:cTn>
                              </p:par>
                              <p:par>
                                <p:cTn id="7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4.44444E-6 L -0.35808 0.303 " pathEditMode="relative" rAng="0" ptsTypes="AA">
                                      <p:cBhvr>
                                        <p:cTn id="80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904" y="15139"/>
                                    </p:animMotion>
                                  </p:childTnLst>
                                </p:cTn>
                              </p:par>
                              <p:par>
                                <p:cTn id="8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3.7037E-7 L -0.37148 0.32384 " pathEditMode="relative" rAng="0" ptsTypes="AA">
                                      <p:cBhvr>
                                        <p:cTn id="82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581" y="16181"/>
                                    </p:animMotion>
                                  </p:childTnLst>
                                </p:cTn>
                              </p:par>
                              <p:par>
                                <p:cTn id="8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2.22222E-6 L -0.15547 0.12709 " pathEditMode="relative" rAng="0" ptsTypes="AA">
                                      <p:cBhvr>
                                        <p:cTn id="84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773" y="6343"/>
                                    </p:animMotion>
                                  </p:childTnLst>
                                </p:cTn>
                              </p:par>
                              <p:par>
                                <p:cTn id="85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1.48148E-6 L -0.16732 0.14722 " pathEditMode="relative" rAng="0" ptsTypes="AA">
                                      <p:cBhvr>
                                        <p:cTn id="86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372" y="7361"/>
                                    </p:animMotion>
                                  </p:childTnLst>
                                </p:cTn>
                              </p:par>
                              <p:par>
                                <p:cTn id="8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7.40741E-7 L -0.31406 0.27801 " pathEditMode="relative" rAng="0" ptsTypes="AA">
                                      <p:cBhvr>
                                        <p:cTn id="88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703" y="1388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22" grpId="0" uiExpand="1" build="p"/>
      <p:bldP spid="31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Probabilistic PCA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53353" y="1111624"/>
                <a:ext cx="11938645" cy="5300823"/>
              </a:xfrm>
            </p:spPr>
            <p:txBody>
              <a:bodyPr/>
              <a:lstStyle/>
              <a:p>
                <a:r>
                  <a:rPr lang="en-IN" dirty="0" smtClean="0"/>
                  <a:t>The real data was actually sampled from a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IN" dirty="0" smtClean="0"/>
                  <a:t>-dim standard Gaussian, but got linearly mapped to a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IN" dirty="0" smtClean="0"/>
                  <a:t>-dim space and some noise got added</a:t>
                </a:r>
                <a:endParaRPr lang="en-IN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3353" y="1111624"/>
                <a:ext cx="11938645" cy="5300823"/>
              </a:xfrm>
              <a:blipFill>
                <a:blip r:embed="rId5"/>
                <a:stretch>
                  <a:fillRect l="-562" t="-275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B8E69-23A9-4619-9CFE-E27BFD8A78F9}" type="slidenum">
              <a:rPr lang="en-US" smtClean="0"/>
              <a:t>23</a:t>
            </a:fld>
            <a:endParaRPr lang="en-US"/>
          </a:p>
        </p:txBody>
      </p:sp>
      <p:grpSp>
        <p:nvGrpSpPr>
          <p:cNvPr id="5" name="Group 4" descr=" 53"/>
          <p:cNvGrpSpPr/>
          <p:nvPr/>
        </p:nvGrpSpPr>
        <p:grpSpPr>
          <a:xfrm>
            <a:off x="6710677" y="1006075"/>
            <a:ext cx="5122735" cy="3783665"/>
            <a:chOff x="313900" y="1524000"/>
            <a:chExt cx="6086900" cy="4495800"/>
          </a:xfrm>
        </p:grpSpPr>
        <p:cxnSp>
          <p:nvCxnSpPr>
            <p:cNvPr id="6" name="Straight Arrow Connector 5"/>
            <p:cNvCxnSpPr/>
            <p:nvPr/>
          </p:nvCxnSpPr>
          <p:spPr>
            <a:xfrm flipV="1">
              <a:off x="755860" y="1524000"/>
              <a:ext cx="0" cy="449580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/>
            <p:cNvCxnSpPr/>
            <p:nvPr/>
          </p:nvCxnSpPr>
          <p:spPr>
            <a:xfrm>
              <a:off x="313900" y="5593080"/>
              <a:ext cx="608690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" name="Straight Arrow Connector 7"/>
          <p:cNvCxnSpPr/>
          <p:nvPr/>
        </p:nvCxnSpPr>
        <p:spPr>
          <a:xfrm>
            <a:off x="905342" y="4430612"/>
            <a:ext cx="4647046" cy="0"/>
          </a:xfrm>
          <a:prstGeom prst="straightConnector1">
            <a:avLst/>
          </a:prstGeom>
          <a:ln w="381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6860071" y="2725732"/>
            <a:ext cx="4939530" cy="1797842"/>
          </a:xfrm>
          <a:prstGeom prst="line">
            <a:avLst/>
          </a:prstGeom>
          <a:ln w="5715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 descr=" 32"/>
          <p:cNvSpPr/>
          <p:nvPr/>
        </p:nvSpPr>
        <p:spPr>
          <a:xfrm>
            <a:off x="1603372" y="4363798"/>
            <a:ext cx="180000" cy="180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 descr=" 32"/>
          <p:cNvSpPr/>
          <p:nvPr/>
        </p:nvSpPr>
        <p:spPr>
          <a:xfrm>
            <a:off x="2531696" y="4363798"/>
            <a:ext cx="180000" cy="180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 descr=" 32"/>
          <p:cNvSpPr/>
          <p:nvPr/>
        </p:nvSpPr>
        <p:spPr>
          <a:xfrm>
            <a:off x="2993604" y="4363798"/>
            <a:ext cx="180000" cy="180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 descr=" 32"/>
          <p:cNvSpPr/>
          <p:nvPr/>
        </p:nvSpPr>
        <p:spPr>
          <a:xfrm>
            <a:off x="3275512" y="4363798"/>
            <a:ext cx="180000" cy="180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 descr=" 32"/>
          <p:cNvSpPr/>
          <p:nvPr/>
        </p:nvSpPr>
        <p:spPr>
          <a:xfrm>
            <a:off x="3934943" y="4363798"/>
            <a:ext cx="180000" cy="180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 descr=" 32"/>
          <p:cNvSpPr/>
          <p:nvPr/>
        </p:nvSpPr>
        <p:spPr>
          <a:xfrm>
            <a:off x="4860530" y="4363798"/>
            <a:ext cx="180000" cy="180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 descr=" 32"/>
          <p:cNvSpPr/>
          <p:nvPr/>
        </p:nvSpPr>
        <p:spPr>
          <a:xfrm>
            <a:off x="1606398" y="4364383"/>
            <a:ext cx="180000" cy="180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 descr=" 32"/>
          <p:cNvSpPr/>
          <p:nvPr/>
        </p:nvSpPr>
        <p:spPr>
          <a:xfrm>
            <a:off x="2534722" y="4364383"/>
            <a:ext cx="180000" cy="180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 descr=" 32"/>
          <p:cNvSpPr/>
          <p:nvPr/>
        </p:nvSpPr>
        <p:spPr>
          <a:xfrm>
            <a:off x="2996630" y="4364383"/>
            <a:ext cx="180000" cy="180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 descr=" 32"/>
          <p:cNvSpPr/>
          <p:nvPr/>
        </p:nvSpPr>
        <p:spPr>
          <a:xfrm>
            <a:off x="3278538" y="4364383"/>
            <a:ext cx="180000" cy="180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 descr=" 32"/>
          <p:cNvSpPr/>
          <p:nvPr/>
        </p:nvSpPr>
        <p:spPr>
          <a:xfrm>
            <a:off x="3937969" y="4364383"/>
            <a:ext cx="180000" cy="180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 descr=" 32"/>
          <p:cNvSpPr/>
          <p:nvPr/>
        </p:nvSpPr>
        <p:spPr>
          <a:xfrm>
            <a:off x="4863556" y="4364383"/>
            <a:ext cx="180000" cy="180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2388" y="5853958"/>
            <a:ext cx="1564009" cy="332859"/>
          </a:xfrm>
          <a:prstGeom prst="rect">
            <a:avLst/>
          </a:prstGeom>
        </p:spPr>
      </p:pic>
      <p:sp>
        <p:nvSpPr>
          <p:cNvPr id="31" name="Rectangular Callout 30"/>
          <p:cNvSpPr/>
          <p:nvPr/>
        </p:nvSpPr>
        <p:spPr>
          <a:xfrm>
            <a:off x="2315929" y="5731730"/>
            <a:ext cx="2512578" cy="1016979"/>
          </a:xfrm>
          <a:prstGeom prst="wedgeRectCallout">
            <a:avLst>
              <a:gd name="adj1" fmla="val 76215"/>
              <a:gd name="adj2" fmla="val -18200"/>
            </a:avLst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 smtClean="0">
                <a:solidFill>
                  <a:schemeClr val="tx1"/>
                </a:solidFill>
                <a:latin typeface="+mj-lt"/>
              </a:rPr>
              <a:t>Dictionary/Factor Loading matrix</a:t>
            </a:r>
            <a:endParaRPr lang="en-US" sz="2400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32" name="Group 31"/>
          <p:cNvGrpSpPr/>
          <p:nvPr/>
        </p:nvGrpSpPr>
        <p:grpSpPr>
          <a:xfrm>
            <a:off x="8832080" y="4529558"/>
            <a:ext cx="2145303" cy="2246833"/>
            <a:chOff x="8832080" y="4529558"/>
            <a:chExt cx="2145303" cy="2246833"/>
          </a:xfrm>
        </p:grpSpPr>
        <p:sp>
          <p:nvSpPr>
            <p:cNvPr id="33" name="Rectangle 32"/>
            <p:cNvSpPr/>
            <p:nvPr/>
          </p:nvSpPr>
          <p:spPr>
            <a:xfrm flipH="1">
              <a:off x="8971554" y="5003248"/>
              <a:ext cx="166863" cy="1773143"/>
            </a:xfrm>
            <a:prstGeom prst="rect">
              <a:avLst/>
            </a:prstGeom>
            <a:solidFill>
              <a:srgbClr val="2ECC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9146276" y="5499153"/>
              <a:ext cx="43140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4800" dirty="0" smtClean="0">
                  <a:latin typeface="Nexa Book" panose="02000000000000000000" pitchFamily="2" charset="0"/>
                </a:rPr>
                <a:t>=</a:t>
              </a:r>
              <a:endParaRPr lang="en-US" sz="4800" dirty="0">
                <a:latin typeface="Nexa Book" panose="02000000000000000000" pitchFamily="2" charset="0"/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 flipH="1">
              <a:off x="9664924" y="5003248"/>
              <a:ext cx="709377" cy="1773143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 flipH="1">
              <a:off x="10655317" y="5003249"/>
              <a:ext cx="153854" cy="85071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/>
                <p:cNvSpPr txBox="1"/>
                <p:nvPr/>
              </p:nvSpPr>
              <p:spPr>
                <a:xfrm>
                  <a:off x="8832080" y="4529558"/>
                  <a:ext cx="431405" cy="53424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IN" sz="2800" b="1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2800" b="1" i="0" dirty="0" smtClean="0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p>
                            <m:r>
                              <a:rPr lang="en-IN" sz="2800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oMath>
                    </m:oMathPara>
                  </a14:m>
                  <a:endParaRPr lang="en-US" sz="2800" b="1" dirty="0">
                    <a:latin typeface="Nexa Book" panose="02000000000000000000" pitchFamily="2" charset="0"/>
                  </a:endParaRPr>
                </a:p>
              </p:txBody>
            </p:sp>
          </mc:Choice>
          <mc:Fallback xmlns="">
            <p:sp>
              <p:nvSpPr>
                <p:cNvPr id="37" name="TextBox 3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32080" y="4529558"/>
                  <a:ext cx="431405" cy="534249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/>
                <p:cNvSpPr txBox="1"/>
                <p:nvPr/>
              </p:nvSpPr>
              <p:spPr>
                <a:xfrm>
                  <a:off x="9729210" y="4529558"/>
                  <a:ext cx="43140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i="1" dirty="0" smtClean="0">
                            <a:latin typeface="Cambria Math" panose="02040503050406030204" pitchFamily="18" charset="0"/>
                          </a:rPr>
                          <m:t>𝑊</m:t>
                        </m:r>
                      </m:oMath>
                    </m:oMathPara>
                  </a14:m>
                  <a:endParaRPr lang="en-US" sz="2800" dirty="0">
                    <a:latin typeface="Nexa Book" panose="02000000000000000000" pitchFamily="2" charset="0"/>
                  </a:endParaRPr>
                </a:p>
              </p:txBody>
            </p:sp>
          </mc:Choice>
          <mc:Fallback xmlns="">
            <p:sp>
              <p:nvSpPr>
                <p:cNvPr id="38" name="TextBox 3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29210" y="4529558"/>
                  <a:ext cx="431405" cy="523220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/>
                <p:cNvSpPr txBox="1"/>
                <p:nvPr/>
              </p:nvSpPr>
              <p:spPr>
                <a:xfrm>
                  <a:off x="10545978" y="4529558"/>
                  <a:ext cx="431405" cy="53424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IN" sz="2800" b="1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2800" b="1" i="0" dirty="0" smtClean="0">
                                <a:latin typeface="Cambria Math" panose="02040503050406030204" pitchFamily="18" charset="0"/>
                              </a:rPr>
                              <m:t>𝐳</m:t>
                            </m:r>
                          </m:e>
                          <m:sup>
                            <m:r>
                              <a:rPr lang="en-IN" sz="2800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oMath>
                    </m:oMathPara>
                  </a14:m>
                  <a:endParaRPr lang="en-US" sz="2800" b="1" dirty="0">
                    <a:latin typeface="Nexa Book" panose="02000000000000000000" pitchFamily="2" charset="0"/>
                  </a:endParaRPr>
                </a:p>
              </p:txBody>
            </p:sp>
          </mc:Choice>
          <mc:Fallback xmlns="">
            <p:sp>
              <p:nvSpPr>
                <p:cNvPr id="39" name="TextBox 3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45978" y="4529558"/>
                  <a:ext cx="431405" cy="534249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9" name="Group 48"/>
          <p:cNvGrpSpPr/>
          <p:nvPr/>
        </p:nvGrpSpPr>
        <p:grpSpPr>
          <a:xfrm>
            <a:off x="1150070" y="2243579"/>
            <a:ext cx="4176074" cy="2120219"/>
            <a:chOff x="9379439" y="2923622"/>
            <a:chExt cx="5591817" cy="1869175"/>
          </a:xfrm>
        </p:grpSpPr>
        <p:sp>
          <p:nvSpPr>
            <p:cNvPr id="50" name="Freeform 49"/>
            <p:cNvSpPr/>
            <p:nvPr/>
          </p:nvSpPr>
          <p:spPr>
            <a:xfrm>
              <a:off x="9379439" y="2923622"/>
              <a:ext cx="2793364" cy="1830151"/>
            </a:xfrm>
            <a:custGeom>
              <a:avLst/>
              <a:gdLst>
                <a:gd name="connsiteX0" fmla="*/ 9007813 w 9007813"/>
                <a:gd name="connsiteY0" fmla="*/ 0 h 4338536"/>
                <a:gd name="connsiteX1" fmla="*/ 0 w 9007813"/>
                <a:gd name="connsiteY1" fmla="*/ 4338536 h 4338536"/>
                <a:gd name="connsiteX0" fmla="*/ 9007813 w 9007813"/>
                <a:gd name="connsiteY0" fmla="*/ 0 h 4338536"/>
                <a:gd name="connsiteX1" fmla="*/ 0 w 9007813"/>
                <a:gd name="connsiteY1" fmla="*/ 4338536 h 4338536"/>
                <a:gd name="connsiteX0" fmla="*/ 9007813 w 9007813"/>
                <a:gd name="connsiteY0" fmla="*/ 0 h 4344245"/>
                <a:gd name="connsiteX1" fmla="*/ 0 w 9007813"/>
                <a:gd name="connsiteY1" fmla="*/ 4338536 h 4344245"/>
                <a:gd name="connsiteX0" fmla="*/ 9007813 w 9007813"/>
                <a:gd name="connsiteY0" fmla="*/ 27 h 4344249"/>
                <a:gd name="connsiteX1" fmla="*/ 0 w 9007813"/>
                <a:gd name="connsiteY1" fmla="*/ 4338563 h 4344249"/>
                <a:gd name="connsiteX0" fmla="*/ 9007813 w 9007813"/>
                <a:gd name="connsiteY0" fmla="*/ 28 h 4338742"/>
                <a:gd name="connsiteX1" fmla="*/ 0 w 9007813"/>
                <a:gd name="connsiteY1" fmla="*/ 4338564 h 4338742"/>
                <a:gd name="connsiteX0" fmla="*/ 7937770 w 7937770"/>
                <a:gd name="connsiteY0" fmla="*/ 29 h 4183107"/>
                <a:gd name="connsiteX1" fmla="*/ 0 w 7937770"/>
                <a:gd name="connsiteY1" fmla="*/ 4182922 h 4183107"/>
                <a:gd name="connsiteX0" fmla="*/ 7937770 w 7937770"/>
                <a:gd name="connsiteY0" fmla="*/ 184 h 4183261"/>
                <a:gd name="connsiteX1" fmla="*/ 0 w 7937770"/>
                <a:gd name="connsiteY1" fmla="*/ 4183077 h 4183261"/>
                <a:gd name="connsiteX0" fmla="*/ 7937770 w 7937770"/>
                <a:gd name="connsiteY0" fmla="*/ 217 h 4183110"/>
                <a:gd name="connsiteX1" fmla="*/ 0 w 7937770"/>
                <a:gd name="connsiteY1" fmla="*/ 4183110 h 4183110"/>
                <a:gd name="connsiteX0" fmla="*/ 7937770 w 7937770"/>
                <a:gd name="connsiteY0" fmla="*/ 0 h 4182893"/>
                <a:gd name="connsiteX1" fmla="*/ 5291845 w 7937770"/>
                <a:gd name="connsiteY1" fmla="*/ 2859935 h 4182893"/>
                <a:gd name="connsiteX2" fmla="*/ 0 w 7937770"/>
                <a:gd name="connsiteY2" fmla="*/ 4182893 h 4182893"/>
                <a:gd name="connsiteX0" fmla="*/ 7937770 w 7937770"/>
                <a:gd name="connsiteY0" fmla="*/ 0 h 4182893"/>
                <a:gd name="connsiteX1" fmla="*/ 5291845 w 7937770"/>
                <a:gd name="connsiteY1" fmla="*/ 2859935 h 4182893"/>
                <a:gd name="connsiteX2" fmla="*/ 0 w 7937770"/>
                <a:gd name="connsiteY2" fmla="*/ 4182893 h 4182893"/>
                <a:gd name="connsiteX0" fmla="*/ 7937770 w 7937770"/>
                <a:gd name="connsiteY0" fmla="*/ 0 h 4182893"/>
                <a:gd name="connsiteX1" fmla="*/ 5291845 w 7937770"/>
                <a:gd name="connsiteY1" fmla="*/ 2859935 h 4182893"/>
                <a:gd name="connsiteX2" fmla="*/ 0 w 7937770"/>
                <a:gd name="connsiteY2" fmla="*/ 4182893 h 4182893"/>
                <a:gd name="connsiteX0" fmla="*/ 7937770 w 7937770"/>
                <a:gd name="connsiteY0" fmla="*/ 0 h 4182893"/>
                <a:gd name="connsiteX1" fmla="*/ 5291845 w 7937770"/>
                <a:gd name="connsiteY1" fmla="*/ 2859935 h 4182893"/>
                <a:gd name="connsiteX2" fmla="*/ 0 w 7937770"/>
                <a:gd name="connsiteY2" fmla="*/ 4182893 h 4182893"/>
                <a:gd name="connsiteX0" fmla="*/ 7937770 w 7937770"/>
                <a:gd name="connsiteY0" fmla="*/ 0 h 4292512"/>
                <a:gd name="connsiteX1" fmla="*/ 5291845 w 7937770"/>
                <a:gd name="connsiteY1" fmla="*/ 2859935 h 4292512"/>
                <a:gd name="connsiteX2" fmla="*/ 0 w 7937770"/>
                <a:gd name="connsiteY2" fmla="*/ 4182893 h 4292512"/>
                <a:gd name="connsiteX0" fmla="*/ 7937770 w 7937770"/>
                <a:gd name="connsiteY0" fmla="*/ 0 h 4350807"/>
                <a:gd name="connsiteX1" fmla="*/ 5291845 w 7937770"/>
                <a:gd name="connsiteY1" fmla="*/ 2859935 h 4350807"/>
                <a:gd name="connsiteX2" fmla="*/ 0 w 7937770"/>
                <a:gd name="connsiteY2" fmla="*/ 4182893 h 4350807"/>
                <a:gd name="connsiteX0" fmla="*/ 7937770 w 7937770"/>
                <a:gd name="connsiteY0" fmla="*/ 0 h 4337610"/>
                <a:gd name="connsiteX1" fmla="*/ 5291845 w 7937770"/>
                <a:gd name="connsiteY1" fmla="*/ 2859935 h 4337610"/>
                <a:gd name="connsiteX2" fmla="*/ 0 w 7937770"/>
                <a:gd name="connsiteY2" fmla="*/ 4182893 h 4337610"/>
                <a:gd name="connsiteX0" fmla="*/ 7937770 w 7937770"/>
                <a:gd name="connsiteY0" fmla="*/ 0 h 4182893"/>
                <a:gd name="connsiteX1" fmla="*/ 5291845 w 7937770"/>
                <a:gd name="connsiteY1" fmla="*/ 2859935 h 4182893"/>
                <a:gd name="connsiteX2" fmla="*/ 0 w 7937770"/>
                <a:gd name="connsiteY2" fmla="*/ 4182893 h 4182893"/>
                <a:gd name="connsiteX0" fmla="*/ 7937770 w 7937770"/>
                <a:gd name="connsiteY0" fmla="*/ 0 h 4182893"/>
                <a:gd name="connsiteX1" fmla="*/ 5291845 w 7937770"/>
                <a:gd name="connsiteY1" fmla="*/ 2859935 h 4182893"/>
                <a:gd name="connsiteX2" fmla="*/ 0 w 7937770"/>
                <a:gd name="connsiteY2" fmla="*/ 4182893 h 4182893"/>
                <a:gd name="connsiteX0" fmla="*/ 7937770 w 7937770"/>
                <a:gd name="connsiteY0" fmla="*/ 0 h 4182893"/>
                <a:gd name="connsiteX1" fmla="*/ 5291845 w 7937770"/>
                <a:gd name="connsiteY1" fmla="*/ 2859935 h 4182893"/>
                <a:gd name="connsiteX2" fmla="*/ 0 w 7937770"/>
                <a:gd name="connsiteY2" fmla="*/ 4182893 h 4182893"/>
                <a:gd name="connsiteX0" fmla="*/ 7937770 w 7937770"/>
                <a:gd name="connsiteY0" fmla="*/ 0 h 4182893"/>
                <a:gd name="connsiteX1" fmla="*/ 5291845 w 7937770"/>
                <a:gd name="connsiteY1" fmla="*/ 2859935 h 4182893"/>
                <a:gd name="connsiteX2" fmla="*/ 0 w 7937770"/>
                <a:gd name="connsiteY2" fmla="*/ 4182893 h 4182893"/>
                <a:gd name="connsiteX0" fmla="*/ 7937770 w 7937770"/>
                <a:gd name="connsiteY0" fmla="*/ 0 h 4186232"/>
                <a:gd name="connsiteX1" fmla="*/ 5291845 w 7937770"/>
                <a:gd name="connsiteY1" fmla="*/ 2859935 h 4186232"/>
                <a:gd name="connsiteX2" fmla="*/ 0 w 7937770"/>
                <a:gd name="connsiteY2" fmla="*/ 4182893 h 4186232"/>
                <a:gd name="connsiteX0" fmla="*/ 7918315 w 7918315"/>
                <a:gd name="connsiteY0" fmla="*/ 0 h 4320067"/>
                <a:gd name="connsiteX1" fmla="*/ 5272390 w 7918315"/>
                <a:gd name="connsiteY1" fmla="*/ 2859935 h 4320067"/>
                <a:gd name="connsiteX2" fmla="*/ 0 w 7918315"/>
                <a:gd name="connsiteY2" fmla="*/ 4319080 h 4320067"/>
                <a:gd name="connsiteX0" fmla="*/ 7918315 w 7918315"/>
                <a:gd name="connsiteY0" fmla="*/ 0 h 4320233"/>
                <a:gd name="connsiteX1" fmla="*/ 5272390 w 7918315"/>
                <a:gd name="connsiteY1" fmla="*/ 2859935 h 4320233"/>
                <a:gd name="connsiteX2" fmla="*/ 0 w 7918315"/>
                <a:gd name="connsiteY2" fmla="*/ 4319080 h 4320233"/>
                <a:gd name="connsiteX0" fmla="*/ 7918315 w 7918315"/>
                <a:gd name="connsiteY0" fmla="*/ 0 h 4322039"/>
                <a:gd name="connsiteX1" fmla="*/ 4980560 w 7918315"/>
                <a:gd name="connsiteY1" fmla="*/ 3287952 h 4322039"/>
                <a:gd name="connsiteX2" fmla="*/ 0 w 7918315"/>
                <a:gd name="connsiteY2" fmla="*/ 4319080 h 4322039"/>
                <a:gd name="connsiteX0" fmla="*/ 7918315 w 7918315"/>
                <a:gd name="connsiteY0" fmla="*/ 0 h 4327307"/>
                <a:gd name="connsiteX1" fmla="*/ 4980560 w 7918315"/>
                <a:gd name="connsiteY1" fmla="*/ 3287952 h 4327307"/>
                <a:gd name="connsiteX2" fmla="*/ 0 w 7918315"/>
                <a:gd name="connsiteY2" fmla="*/ 4319080 h 4327307"/>
                <a:gd name="connsiteX0" fmla="*/ 6459166 w 6459166"/>
                <a:gd name="connsiteY0" fmla="*/ 0 h 4263111"/>
                <a:gd name="connsiteX1" fmla="*/ 3521411 w 6459166"/>
                <a:gd name="connsiteY1" fmla="*/ 3287952 h 4263111"/>
                <a:gd name="connsiteX2" fmla="*/ 0 w 6459166"/>
                <a:gd name="connsiteY2" fmla="*/ 4260714 h 4263111"/>
                <a:gd name="connsiteX0" fmla="*/ 6536987 w 6536987"/>
                <a:gd name="connsiteY0" fmla="*/ 0 h 4282458"/>
                <a:gd name="connsiteX1" fmla="*/ 3599232 w 6536987"/>
                <a:gd name="connsiteY1" fmla="*/ 3287952 h 4282458"/>
                <a:gd name="connsiteX2" fmla="*/ 0 w 6536987"/>
                <a:gd name="connsiteY2" fmla="*/ 4280170 h 4282458"/>
                <a:gd name="connsiteX0" fmla="*/ 6536987 w 6536987"/>
                <a:gd name="connsiteY0" fmla="*/ 0 h 4282892"/>
                <a:gd name="connsiteX1" fmla="*/ 3599232 w 6536987"/>
                <a:gd name="connsiteY1" fmla="*/ 3287952 h 4282892"/>
                <a:gd name="connsiteX2" fmla="*/ 0 w 6536987"/>
                <a:gd name="connsiteY2" fmla="*/ 4280170 h 4282892"/>
                <a:gd name="connsiteX0" fmla="*/ 6536987 w 6536987"/>
                <a:gd name="connsiteY0" fmla="*/ 0 h 4284940"/>
                <a:gd name="connsiteX1" fmla="*/ 3365769 w 6536987"/>
                <a:gd name="connsiteY1" fmla="*/ 3424139 h 4284940"/>
                <a:gd name="connsiteX2" fmla="*/ 0 w 6536987"/>
                <a:gd name="connsiteY2" fmla="*/ 4280170 h 4284940"/>
                <a:gd name="connsiteX0" fmla="*/ 6536987 w 6536987"/>
                <a:gd name="connsiteY0" fmla="*/ 0 h 4282892"/>
                <a:gd name="connsiteX1" fmla="*/ 3521411 w 6536987"/>
                <a:gd name="connsiteY1" fmla="*/ 3287951 h 4282892"/>
                <a:gd name="connsiteX2" fmla="*/ 0 w 6536987"/>
                <a:gd name="connsiteY2" fmla="*/ 4280170 h 4282892"/>
                <a:gd name="connsiteX0" fmla="*/ 6536987 w 6536987"/>
                <a:gd name="connsiteY0" fmla="*/ 0 h 4282892"/>
                <a:gd name="connsiteX1" fmla="*/ 3521411 w 6536987"/>
                <a:gd name="connsiteY1" fmla="*/ 3287951 h 4282892"/>
                <a:gd name="connsiteX2" fmla="*/ 0 w 6536987"/>
                <a:gd name="connsiteY2" fmla="*/ 4280170 h 4282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536987" h="4282892">
                  <a:moveTo>
                    <a:pt x="6536987" y="0"/>
                  </a:moveTo>
                  <a:cubicBezTo>
                    <a:pt x="5463702" y="6486"/>
                    <a:pt x="4377445" y="2516223"/>
                    <a:pt x="3521411" y="3287951"/>
                  </a:cubicBezTo>
                  <a:cubicBezTo>
                    <a:pt x="2665377" y="4059679"/>
                    <a:pt x="2555133" y="4312596"/>
                    <a:pt x="0" y="4280170"/>
                  </a:cubicBezTo>
                </a:path>
              </a:pathLst>
            </a:cu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Freeform 50"/>
            <p:cNvSpPr/>
            <p:nvPr/>
          </p:nvSpPr>
          <p:spPr>
            <a:xfrm flipH="1">
              <a:off x="12172803" y="2923622"/>
              <a:ext cx="2793364" cy="1830151"/>
            </a:xfrm>
            <a:custGeom>
              <a:avLst/>
              <a:gdLst>
                <a:gd name="connsiteX0" fmla="*/ 9007813 w 9007813"/>
                <a:gd name="connsiteY0" fmla="*/ 0 h 4338536"/>
                <a:gd name="connsiteX1" fmla="*/ 0 w 9007813"/>
                <a:gd name="connsiteY1" fmla="*/ 4338536 h 4338536"/>
                <a:gd name="connsiteX0" fmla="*/ 9007813 w 9007813"/>
                <a:gd name="connsiteY0" fmla="*/ 0 h 4338536"/>
                <a:gd name="connsiteX1" fmla="*/ 0 w 9007813"/>
                <a:gd name="connsiteY1" fmla="*/ 4338536 h 4338536"/>
                <a:gd name="connsiteX0" fmla="*/ 9007813 w 9007813"/>
                <a:gd name="connsiteY0" fmla="*/ 0 h 4344245"/>
                <a:gd name="connsiteX1" fmla="*/ 0 w 9007813"/>
                <a:gd name="connsiteY1" fmla="*/ 4338536 h 4344245"/>
                <a:gd name="connsiteX0" fmla="*/ 9007813 w 9007813"/>
                <a:gd name="connsiteY0" fmla="*/ 27 h 4344249"/>
                <a:gd name="connsiteX1" fmla="*/ 0 w 9007813"/>
                <a:gd name="connsiteY1" fmla="*/ 4338563 h 4344249"/>
                <a:gd name="connsiteX0" fmla="*/ 9007813 w 9007813"/>
                <a:gd name="connsiteY0" fmla="*/ 28 h 4338742"/>
                <a:gd name="connsiteX1" fmla="*/ 0 w 9007813"/>
                <a:gd name="connsiteY1" fmla="*/ 4338564 h 4338742"/>
                <a:gd name="connsiteX0" fmla="*/ 7937770 w 7937770"/>
                <a:gd name="connsiteY0" fmla="*/ 29 h 4183107"/>
                <a:gd name="connsiteX1" fmla="*/ 0 w 7937770"/>
                <a:gd name="connsiteY1" fmla="*/ 4182922 h 4183107"/>
                <a:gd name="connsiteX0" fmla="*/ 7937770 w 7937770"/>
                <a:gd name="connsiteY0" fmla="*/ 184 h 4183261"/>
                <a:gd name="connsiteX1" fmla="*/ 0 w 7937770"/>
                <a:gd name="connsiteY1" fmla="*/ 4183077 h 4183261"/>
                <a:gd name="connsiteX0" fmla="*/ 7937770 w 7937770"/>
                <a:gd name="connsiteY0" fmla="*/ 217 h 4183110"/>
                <a:gd name="connsiteX1" fmla="*/ 0 w 7937770"/>
                <a:gd name="connsiteY1" fmla="*/ 4183110 h 4183110"/>
                <a:gd name="connsiteX0" fmla="*/ 7937770 w 7937770"/>
                <a:gd name="connsiteY0" fmla="*/ 0 h 4182893"/>
                <a:gd name="connsiteX1" fmla="*/ 5291845 w 7937770"/>
                <a:gd name="connsiteY1" fmla="*/ 2859935 h 4182893"/>
                <a:gd name="connsiteX2" fmla="*/ 0 w 7937770"/>
                <a:gd name="connsiteY2" fmla="*/ 4182893 h 4182893"/>
                <a:gd name="connsiteX0" fmla="*/ 7937770 w 7937770"/>
                <a:gd name="connsiteY0" fmla="*/ 0 h 4182893"/>
                <a:gd name="connsiteX1" fmla="*/ 5291845 w 7937770"/>
                <a:gd name="connsiteY1" fmla="*/ 2859935 h 4182893"/>
                <a:gd name="connsiteX2" fmla="*/ 0 w 7937770"/>
                <a:gd name="connsiteY2" fmla="*/ 4182893 h 4182893"/>
                <a:gd name="connsiteX0" fmla="*/ 7937770 w 7937770"/>
                <a:gd name="connsiteY0" fmla="*/ 0 h 4182893"/>
                <a:gd name="connsiteX1" fmla="*/ 5291845 w 7937770"/>
                <a:gd name="connsiteY1" fmla="*/ 2859935 h 4182893"/>
                <a:gd name="connsiteX2" fmla="*/ 0 w 7937770"/>
                <a:gd name="connsiteY2" fmla="*/ 4182893 h 4182893"/>
                <a:gd name="connsiteX0" fmla="*/ 7937770 w 7937770"/>
                <a:gd name="connsiteY0" fmla="*/ 0 h 4182893"/>
                <a:gd name="connsiteX1" fmla="*/ 5291845 w 7937770"/>
                <a:gd name="connsiteY1" fmla="*/ 2859935 h 4182893"/>
                <a:gd name="connsiteX2" fmla="*/ 0 w 7937770"/>
                <a:gd name="connsiteY2" fmla="*/ 4182893 h 4182893"/>
                <a:gd name="connsiteX0" fmla="*/ 7937770 w 7937770"/>
                <a:gd name="connsiteY0" fmla="*/ 0 h 4292512"/>
                <a:gd name="connsiteX1" fmla="*/ 5291845 w 7937770"/>
                <a:gd name="connsiteY1" fmla="*/ 2859935 h 4292512"/>
                <a:gd name="connsiteX2" fmla="*/ 0 w 7937770"/>
                <a:gd name="connsiteY2" fmla="*/ 4182893 h 4292512"/>
                <a:gd name="connsiteX0" fmla="*/ 7937770 w 7937770"/>
                <a:gd name="connsiteY0" fmla="*/ 0 h 4350807"/>
                <a:gd name="connsiteX1" fmla="*/ 5291845 w 7937770"/>
                <a:gd name="connsiteY1" fmla="*/ 2859935 h 4350807"/>
                <a:gd name="connsiteX2" fmla="*/ 0 w 7937770"/>
                <a:gd name="connsiteY2" fmla="*/ 4182893 h 4350807"/>
                <a:gd name="connsiteX0" fmla="*/ 7937770 w 7937770"/>
                <a:gd name="connsiteY0" fmla="*/ 0 h 4337610"/>
                <a:gd name="connsiteX1" fmla="*/ 5291845 w 7937770"/>
                <a:gd name="connsiteY1" fmla="*/ 2859935 h 4337610"/>
                <a:gd name="connsiteX2" fmla="*/ 0 w 7937770"/>
                <a:gd name="connsiteY2" fmla="*/ 4182893 h 4337610"/>
                <a:gd name="connsiteX0" fmla="*/ 7937770 w 7937770"/>
                <a:gd name="connsiteY0" fmla="*/ 0 h 4182893"/>
                <a:gd name="connsiteX1" fmla="*/ 5291845 w 7937770"/>
                <a:gd name="connsiteY1" fmla="*/ 2859935 h 4182893"/>
                <a:gd name="connsiteX2" fmla="*/ 0 w 7937770"/>
                <a:gd name="connsiteY2" fmla="*/ 4182893 h 4182893"/>
                <a:gd name="connsiteX0" fmla="*/ 7937770 w 7937770"/>
                <a:gd name="connsiteY0" fmla="*/ 0 h 4182893"/>
                <a:gd name="connsiteX1" fmla="*/ 5291845 w 7937770"/>
                <a:gd name="connsiteY1" fmla="*/ 2859935 h 4182893"/>
                <a:gd name="connsiteX2" fmla="*/ 0 w 7937770"/>
                <a:gd name="connsiteY2" fmla="*/ 4182893 h 4182893"/>
                <a:gd name="connsiteX0" fmla="*/ 7937770 w 7937770"/>
                <a:gd name="connsiteY0" fmla="*/ 0 h 4182893"/>
                <a:gd name="connsiteX1" fmla="*/ 5291845 w 7937770"/>
                <a:gd name="connsiteY1" fmla="*/ 2859935 h 4182893"/>
                <a:gd name="connsiteX2" fmla="*/ 0 w 7937770"/>
                <a:gd name="connsiteY2" fmla="*/ 4182893 h 4182893"/>
                <a:gd name="connsiteX0" fmla="*/ 7937770 w 7937770"/>
                <a:gd name="connsiteY0" fmla="*/ 0 h 4182893"/>
                <a:gd name="connsiteX1" fmla="*/ 5291845 w 7937770"/>
                <a:gd name="connsiteY1" fmla="*/ 2859935 h 4182893"/>
                <a:gd name="connsiteX2" fmla="*/ 0 w 7937770"/>
                <a:gd name="connsiteY2" fmla="*/ 4182893 h 4182893"/>
                <a:gd name="connsiteX0" fmla="*/ 7937770 w 7937770"/>
                <a:gd name="connsiteY0" fmla="*/ 0 h 4186232"/>
                <a:gd name="connsiteX1" fmla="*/ 5291845 w 7937770"/>
                <a:gd name="connsiteY1" fmla="*/ 2859935 h 4186232"/>
                <a:gd name="connsiteX2" fmla="*/ 0 w 7937770"/>
                <a:gd name="connsiteY2" fmla="*/ 4182893 h 4186232"/>
                <a:gd name="connsiteX0" fmla="*/ 7918315 w 7918315"/>
                <a:gd name="connsiteY0" fmla="*/ 0 h 4320067"/>
                <a:gd name="connsiteX1" fmla="*/ 5272390 w 7918315"/>
                <a:gd name="connsiteY1" fmla="*/ 2859935 h 4320067"/>
                <a:gd name="connsiteX2" fmla="*/ 0 w 7918315"/>
                <a:gd name="connsiteY2" fmla="*/ 4319080 h 4320067"/>
                <a:gd name="connsiteX0" fmla="*/ 7918315 w 7918315"/>
                <a:gd name="connsiteY0" fmla="*/ 0 h 4320233"/>
                <a:gd name="connsiteX1" fmla="*/ 5272390 w 7918315"/>
                <a:gd name="connsiteY1" fmla="*/ 2859935 h 4320233"/>
                <a:gd name="connsiteX2" fmla="*/ 0 w 7918315"/>
                <a:gd name="connsiteY2" fmla="*/ 4319080 h 4320233"/>
                <a:gd name="connsiteX0" fmla="*/ 7918315 w 7918315"/>
                <a:gd name="connsiteY0" fmla="*/ 0 h 4322039"/>
                <a:gd name="connsiteX1" fmla="*/ 4980560 w 7918315"/>
                <a:gd name="connsiteY1" fmla="*/ 3287952 h 4322039"/>
                <a:gd name="connsiteX2" fmla="*/ 0 w 7918315"/>
                <a:gd name="connsiteY2" fmla="*/ 4319080 h 4322039"/>
                <a:gd name="connsiteX0" fmla="*/ 7918315 w 7918315"/>
                <a:gd name="connsiteY0" fmla="*/ 0 h 4327307"/>
                <a:gd name="connsiteX1" fmla="*/ 4980560 w 7918315"/>
                <a:gd name="connsiteY1" fmla="*/ 3287952 h 4327307"/>
                <a:gd name="connsiteX2" fmla="*/ 0 w 7918315"/>
                <a:gd name="connsiteY2" fmla="*/ 4319080 h 4327307"/>
                <a:gd name="connsiteX0" fmla="*/ 6459166 w 6459166"/>
                <a:gd name="connsiteY0" fmla="*/ 0 h 4263111"/>
                <a:gd name="connsiteX1" fmla="*/ 3521411 w 6459166"/>
                <a:gd name="connsiteY1" fmla="*/ 3287952 h 4263111"/>
                <a:gd name="connsiteX2" fmla="*/ 0 w 6459166"/>
                <a:gd name="connsiteY2" fmla="*/ 4260714 h 4263111"/>
                <a:gd name="connsiteX0" fmla="*/ 6536987 w 6536987"/>
                <a:gd name="connsiteY0" fmla="*/ 0 h 4282458"/>
                <a:gd name="connsiteX1" fmla="*/ 3599232 w 6536987"/>
                <a:gd name="connsiteY1" fmla="*/ 3287952 h 4282458"/>
                <a:gd name="connsiteX2" fmla="*/ 0 w 6536987"/>
                <a:gd name="connsiteY2" fmla="*/ 4280170 h 4282458"/>
                <a:gd name="connsiteX0" fmla="*/ 6536987 w 6536987"/>
                <a:gd name="connsiteY0" fmla="*/ 0 h 4282892"/>
                <a:gd name="connsiteX1" fmla="*/ 3599232 w 6536987"/>
                <a:gd name="connsiteY1" fmla="*/ 3287952 h 4282892"/>
                <a:gd name="connsiteX2" fmla="*/ 0 w 6536987"/>
                <a:gd name="connsiteY2" fmla="*/ 4280170 h 4282892"/>
                <a:gd name="connsiteX0" fmla="*/ 6536987 w 6536987"/>
                <a:gd name="connsiteY0" fmla="*/ 0 h 4284940"/>
                <a:gd name="connsiteX1" fmla="*/ 3365769 w 6536987"/>
                <a:gd name="connsiteY1" fmla="*/ 3424139 h 4284940"/>
                <a:gd name="connsiteX2" fmla="*/ 0 w 6536987"/>
                <a:gd name="connsiteY2" fmla="*/ 4280170 h 4284940"/>
                <a:gd name="connsiteX0" fmla="*/ 6536987 w 6536987"/>
                <a:gd name="connsiteY0" fmla="*/ 0 h 4282892"/>
                <a:gd name="connsiteX1" fmla="*/ 3521411 w 6536987"/>
                <a:gd name="connsiteY1" fmla="*/ 3287951 h 4282892"/>
                <a:gd name="connsiteX2" fmla="*/ 0 w 6536987"/>
                <a:gd name="connsiteY2" fmla="*/ 4280170 h 4282892"/>
                <a:gd name="connsiteX0" fmla="*/ 6536987 w 6536987"/>
                <a:gd name="connsiteY0" fmla="*/ 0 h 4282892"/>
                <a:gd name="connsiteX1" fmla="*/ 3521411 w 6536987"/>
                <a:gd name="connsiteY1" fmla="*/ 3287951 h 4282892"/>
                <a:gd name="connsiteX2" fmla="*/ 0 w 6536987"/>
                <a:gd name="connsiteY2" fmla="*/ 4280170 h 4282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536987" h="4282892">
                  <a:moveTo>
                    <a:pt x="6536987" y="0"/>
                  </a:moveTo>
                  <a:cubicBezTo>
                    <a:pt x="5463702" y="6486"/>
                    <a:pt x="4377445" y="2516223"/>
                    <a:pt x="3521411" y="3287951"/>
                  </a:cubicBezTo>
                  <a:cubicBezTo>
                    <a:pt x="2665377" y="4059679"/>
                    <a:pt x="2555133" y="4312596"/>
                    <a:pt x="0" y="4280170"/>
                  </a:cubicBezTo>
                </a:path>
              </a:pathLst>
            </a:cu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reeform 51"/>
            <p:cNvSpPr/>
            <p:nvPr/>
          </p:nvSpPr>
          <p:spPr>
            <a:xfrm>
              <a:off x="9423679" y="2937065"/>
              <a:ext cx="5547577" cy="1855732"/>
            </a:xfrm>
            <a:custGeom>
              <a:avLst/>
              <a:gdLst>
                <a:gd name="connsiteX0" fmla="*/ 2757812 w 5547578"/>
                <a:gd name="connsiteY0" fmla="*/ 0 h 1855732"/>
                <a:gd name="connsiteX1" fmla="*/ 2773789 w 5547578"/>
                <a:gd name="connsiteY1" fmla="*/ 2411 h 1855732"/>
                <a:gd name="connsiteX2" fmla="*/ 2789766 w 5547578"/>
                <a:gd name="connsiteY2" fmla="*/ 0 h 1855732"/>
                <a:gd name="connsiteX3" fmla="*/ 2789763 w 5547578"/>
                <a:gd name="connsiteY3" fmla="*/ 4821 h 1855732"/>
                <a:gd name="connsiteX4" fmla="*/ 2836666 w 5547578"/>
                <a:gd name="connsiteY4" fmla="*/ 11897 h 1855732"/>
                <a:gd name="connsiteX5" fmla="*/ 3905369 w 5547578"/>
                <a:gd name="connsiteY5" fmla="*/ 1243613 h 1855732"/>
                <a:gd name="connsiteX6" fmla="*/ 5547578 w 5547578"/>
                <a:gd name="connsiteY6" fmla="*/ 1855637 h 1855732"/>
                <a:gd name="connsiteX7" fmla="*/ 2785533 w 5547578"/>
                <a:gd name="connsiteY7" fmla="*/ 1855731 h 1855732"/>
                <a:gd name="connsiteX8" fmla="*/ 2785533 w 5547578"/>
                <a:gd name="connsiteY8" fmla="*/ 1855732 h 1855732"/>
                <a:gd name="connsiteX9" fmla="*/ 2773789 w 5547578"/>
                <a:gd name="connsiteY9" fmla="*/ 1855732 h 1855732"/>
                <a:gd name="connsiteX10" fmla="*/ 2762045 w 5547578"/>
                <a:gd name="connsiteY10" fmla="*/ 1855732 h 1855732"/>
                <a:gd name="connsiteX11" fmla="*/ 2762045 w 5547578"/>
                <a:gd name="connsiteY11" fmla="*/ 1855731 h 1855732"/>
                <a:gd name="connsiteX12" fmla="*/ 0 w 5547578"/>
                <a:gd name="connsiteY12" fmla="*/ 1855637 h 1855732"/>
                <a:gd name="connsiteX13" fmla="*/ 1642209 w 5547578"/>
                <a:gd name="connsiteY13" fmla="*/ 1243613 h 1855732"/>
                <a:gd name="connsiteX14" fmla="*/ 2710913 w 5547578"/>
                <a:gd name="connsiteY14" fmla="*/ 11897 h 1855732"/>
                <a:gd name="connsiteX15" fmla="*/ 2757815 w 5547578"/>
                <a:gd name="connsiteY15" fmla="*/ 4821 h 185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47578" h="1855732">
                  <a:moveTo>
                    <a:pt x="2757812" y="0"/>
                  </a:moveTo>
                  <a:lnTo>
                    <a:pt x="2773789" y="2411"/>
                  </a:lnTo>
                  <a:lnTo>
                    <a:pt x="2789766" y="0"/>
                  </a:lnTo>
                  <a:lnTo>
                    <a:pt x="2789763" y="4821"/>
                  </a:lnTo>
                  <a:lnTo>
                    <a:pt x="2836666" y="11897"/>
                  </a:lnTo>
                  <a:cubicBezTo>
                    <a:pt x="3225814" y="110275"/>
                    <a:pt x="3540906" y="775076"/>
                    <a:pt x="3905369" y="1243613"/>
                  </a:cubicBezTo>
                  <a:cubicBezTo>
                    <a:pt x="4294130" y="1743387"/>
                    <a:pt x="4647397" y="1835368"/>
                    <a:pt x="5547578" y="1855637"/>
                  </a:cubicBezTo>
                  <a:lnTo>
                    <a:pt x="2785533" y="1855731"/>
                  </a:lnTo>
                  <a:lnTo>
                    <a:pt x="2785533" y="1855732"/>
                  </a:lnTo>
                  <a:lnTo>
                    <a:pt x="2773789" y="1855732"/>
                  </a:lnTo>
                  <a:lnTo>
                    <a:pt x="2762045" y="1855732"/>
                  </a:lnTo>
                  <a:lnTo>
                    <a:pt x="2762045" y="1855731"/>
                  </a:lnTo>
                  <a:lnTo>
                    <a:pt x="0" y="1855637"/>
                  </a:lnTo>
                  <a:cubicBezTo>
                    <a:pt x="900181" y="1835368"/>
                    <a:pt x="1253448" y="1743387"/>
                    <a:pt x="1642209" y="1243613"/>
                  </a:cubicBezTo>
                  <a:cubicBezTo>
                    <a:pt x="2006673" y="775076"/>
                    <a:pt x="2321764" y="110275"/>
                    <a:pt x="2710913" y="11897"/>
                  </a:cubicBezTo>
                  <a:lnTo>
                    <a:pt x="2757815" y="4821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3" name="Picture 5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685" y="5193979"/>
            <a:ext cx="2035559" cy="399004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7618" y="5253629"/>
            <a:ext cx="5137972" cy="399004"/>
          </a:xfrm>
          <a:prstGeom prst="rect">
            <a:avLst/>
          </a:prstGeom>
        </p:spPr>
      </p:pic>
      <p:sp>
        <p:nvSpPr>
          <p:cNvPr id="28" name="Rectangle 27"/>
          <p:cNvSpPr/>
          <p:nvPr/>
        </p:nvSpPr>
        <p:spPr>
          <a:xfrm>
            <a:off x="5109522" y="5152324"/>
            <a:ext cx="3581015" cy="5802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ular Callout 54"/>
              <p:cNvSpPr/>
              <p:nvPr/>
            </p:nvSpPr>
            <p:spPr>
              <a:xfrm>
                <a:off x="3934943" y="1228992"/>
                <a:ext cx="4559551" cy="1608410"/>
              </a:xfrm>
              <a:prstGeom prst="wedgeRectCallout">
                <a:avLst>
                  <a:gd name="adj1" fmla="val 59583"/>
                  <a:gd name="adj2" fmla="val 86854"/>
                </a:avLst>
              </a:prstGeom>
              <a:solidFill>
                <a:schemeClr val="bg1"/>
              </a:solidFill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sz="2400" dirty="0" smtClean="0">
                    <a:solidFill>
                      <a:schemeClr val="tx1"/>
                    </a:solidFill>
                    <a:latin typeface="+mj-lt"/>
                  </a:rPr>
                  <a:t>Given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p>
                        <m: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I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p>
                      <m:sSupPr>
                        <m:ctrlP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p>
                        <m: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IN" sz="2400" dirty="0" smtClean="0">
                    <a:solidFill>
                      <a:schemeClr val="tx1"/>
                    </a:solidFill>
                    <a:latin typeface="+mj-lt"/>
                  </a:rPr>
                  <a:t>, can we recover </a:t>
                </a:r>
                <a14:m>
                  <m:oMath xmlns:m="http://schemas.openxmlformats.org/officeDocument/2006/math">
                    <m:r>
                      <a:rPr lang="en-I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I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I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IN" sz="2400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z</m:t>
                        </m:r>
                      </m:e>
                      <m:sup>
                        <m: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I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,…</m:t>
                    </m:r>
                    <m:sSup>
                      <m:sSupPr>
                        <m:ctrlPr>
                          <a:rPr lang="en-I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IN" sz="2400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z</m:t>
                        </m:r>
                      </m:e>
                      <m:sup>
                        <m: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I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?</m:t>
                    </m:r>
                  </m:oMath>
                </a14:m>
                <a:r>
                  <a:rPr lang="en-US" sz="2400" dirty="0" smtClean="0">
                    <a:solidFill>
                      <a:schemeClr val="tx1"/>
                    </a:solidFill>
                    <a:latin typeface="+mj-lt"/>
                  </a:rPr>
                  <a:t> In other words, given </a:t>
                </a:r>
                <a14:m>
                  <m:oMath xmlns:m="http://schemas.openxmlformats.org/officeDocument/2006/math">
                    <m:r>
                      <a:rPr lang="en-I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I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sz="2400" dirty="0" smtClean="0">
                    <a:solidFill>
                      <a:schemeClr val="tx1"/>
                    </a:solidFill>
                    <a:latin typeface="+mj-lt"/>
                  </a:rPr>
                  <a:t> , recover </a:t>
                </a:r>
                <a14:m>
                  <m:oMath xmlns:m="http://schemas.openxmlformats.org/officeDocument/2006/math">
                    <m:r>
                      <a:rPr lang="en-I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I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sz="2400" dirty="0" smtClean="0">
                    <a:solidFill>
                      <a:schemeClr val="tx1"/>
                    </a:solidFill>
                    <a:latin typeface="+mj-lt"/>
                  </a:rPr>
                  <a:t> and </a:t>
                </a:r>
                <a14:m>
                  <m:oMath xmlns:m="http://schemas.openxmlformats.org/officeDocument/2006/math">
                    <m:r>
                      <a:rPr lang="en-I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I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sz="2400" dirty="0" smtClean="0">
                    <a:solidFill>
                      <a:schemeClr val="tx1"/>
                    </a:solidFill>
                    <a:latin typeface="+mj-lt"/>
                  </a:rPr>
                  <a:t> such that </a:t>
                </a:r>
                <a14:m>
                  <m:oMath xmlns:m="http://schemas.openxmlformats.org/officeDocument/2006/math">
                    <m:r>
                      <a:rPr lang="en-I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I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≈</m:t>
                    </m:r>
                    <m:r>
                      <a:rPr lang="en-I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𝑍</m:t>
                    </m:r>
                    <m:sSup>
                      <m:sSupPr>
                        <m:ctrlP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</m:oMath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55" name="Rectangular Callout 5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4943" y="1228992"/>
                <a:ext cx="4559551" cy="1608410"/>
              </a:xfrm>
              <a:prstGeom prst="wedgeRectCallout">
                <a:avLst>
                  <a:gd name="adj1" fmla="val 59583"/>
                  <a:gd name="adj2" fmla="val 86854"/>
                </a:avLst>
              </a:prstGeom>
              <a:blipFill>
                <a:blip r:embed="rId15"/>
                <a:stretch>
                  <a:fillRect t="-546"/>
                </a:stretch>
              </a:blipFill>
              <a:ln w="381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65971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000"/>
                            </p:stCondLst>
                            <p:childTnLst>
                              <p:par>
                                <p:cTn id="4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000"/>
                            </p:stCondLst>
                            <p:childTnLst>
                              <p:par>
                                <p:cTn id="5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500"/>
                            </p:stCondLst>
                            <p:childTnLst>
                              <p:par>
                                <p:cTn id="6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57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2.96296E-6 L -2.08333E-6 -0.06135 C -2.08333E-6 -0.08889 0.1362 -0.12246 0.24688 -0.12246 L 0.49388 -0.12246 " pathEditMode="relative" rAng="0" ptsTypes="AAAA">
                                      <p:cBhvr>
                                        <p:cTn id="7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688" y="-6134"/>
                                    </p:animMotion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000"/>
                            </p:stCondLst>
                            <p:childTnLst>
                              <p:par>
                                <p:cTn id="74" presetID="57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2.96296E-6 L 5E-6 -0.05417 C 5E-6 -0.07848 0.13659 -0.1081 0.24766 -0.1081 L 0.49532 -0.1081 " pathEditMode="relative" rAng="0" ptsTypes="AAAA">
                                      <p:cBhvr>
                                        <p:cTn id="7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766" y="-5417"/>
                                    </p:animMotion>
                                  </p:childTnLst>
                                </p:cTn>
                              </p:par>
                              <p:par>
                                <p:cTn id="7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2000"/>
                            </p:stCondLst>
                            <p:childTnLst>
                              <p:par>
                                <p:cTn id="79" presetID="57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2.96296E-6 L 1.45833E-6 -0.07778 C 1.45833E-6 -0.11273 0.13515 -0.15533 0.24505 -0.15533 L 0.49036 -0.15533 " pathEditMode="relative" rAng="0" ptsTypes="AAAA">
                                      <p:cBhvr>
                                        <p:cTn id="8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518" y="-7778"/>
                                    </p:animMotion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3000"/>
                            </p:stCondLst>
                            <p:childTnLst>
                              <p:par>
                                <p:cTn id="84" presetID="57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2.96296E-6 L -2.5E-6 -0.01991 C -2.5E-6 -0.02871 0.13841 -0.03935 0.25091 -0.03935 L 0.50209 -0.03935 " pathEditMode="relative" rAng="0" ptsTypes="AAAA">
                                      <p:cBhvr>
                                        <p:cTn id="8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104" y="-1968"/>
                                    </p:animMotion>
                                  </p:childTnLst>
                                </p:cTn>
                              </p:par>
                              <p:par>
                                <p:cTn id="8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4000"/>
                            </p:stCondLst>
                            <p:childTnLst>
                              <p:par>
                                <p:cTn id="89" presetID="57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2.96296E-6 L 0 -0.1007 C 0 -0.14584 0.13398 -0.20116 0.24297 -0.20116 L 0.48594 -0.20116 " pathEditMode="relative" rAng="0" ptsTypes="AAAA">
                                      <p:cBhvr>
                                        <p:cTn id="9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297" y="-10069"/>
                                    </p:animMotion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5000"/>
                            </p:stCondLst>
                            <p:childTnLst>
                              <p:par>
                                <p:cTn id="94" presetID="57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2.96296E-6 L -4.375E-6 -0.04306 C -4.375E-6 -0.06273 0.13711 -0.08611 0.24857 -0.08611 L 0.49727 -0.08611 " pathEditMode="relative" rAng="0" ptsTypes="AAAA">
                                      <p:cBhvr>
                                        <p:cTn id="9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857" y="-43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0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500"/>
                            </p:stCondLst>
                            <p:childTnLst>
                              <p:par>
                                <p:cTn id="107" presetID="42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0209 -0.03935 L 0.47826 -0.07176 " pathEditMode="relative" rAng="0" ptsTypes="AA">
                                      <p:cBhvr>
                                        <p:cTn id="10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98" y="-1620"/>
                                    </p:animMotion>
                                  </p:childTnLst>
                                </p:cTn>
                              </p:par>
                              <p:par>
                                <p:cTn id="109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9532 -0.1081 L 0.5043 -0.15949 " pathEditMode="relative" rAng="0" ptsTypes="AA">
                                      <p:cBhvr>
                                        <p:cTn id="11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3" y="-2569"/>
                                    </p:animMotion>
                                  </p:childTnLst>
                                </p:cTn>
                              </p:par>
                              <p:par>
                                <p:cTn id="111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9036 -0.15533 L 0.50508 -0.19653 " pathEditMode="relative" rAng="0" ptsTypes="AA">
                                      <p:cBhvr>
                                        <p:cTn id="11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9" y="-2060"/>
                                    </p:animMotion>
                                  </p:childTnLst>
                                </p:cTn>
                              </p:par>
                              <p:par>
                                <p:cTn id="113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8594 -0.20116 L 0.47188 -0.23866 " pathEditMode="relative" rAng="0" ptsTypes="AA">
                                      <p:cBhvr>
                                        <p:cTn id="11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03" y="-1875"/>
                                    </p:animMotion>
                                  </p:childTnLst>
                                </p:cTn>
                              </p:par>
                              <p:par>
                                <p:cTn id="115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9727 -0.08611 L 0.49154 -0.04236 " pathEditMode="relative" rAng="0" ptsTypes="AA">
                                      <p:cBhvr>
                                        <p:cTn id="11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6" y="2176"/>
                                    </p:animMotion>
                                  </p:childTnLst>
                                </p:cTn>
                              </p:par>
                              <p:par>
                                <p:cTn id="117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9388 -0.12246 L 0.51901 -0.10602 " pathEditMode="relative" rAng="0" ptsTypes="AA">
                                      <p:cBhvr>
                                        <p:cTn id="11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" y="81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2" grpId="0" animBg="1"/>
      <p:bldP spid="22" grpId="1" animBg="1"/>
      <p:bldP spid="22" grpId="2" animBg="1"/>
      <p:bldP spid="23" grpId="0" animBg="1"/>
      <p:bldP spid="23" grpId="1" animBg="1"/>
      <p:bldP spid="23" grpId="2" animBg="1"/>
      <p:bldP spid="24" grpId="0" animBg="1"/>
      <p:bldP spid="24" grpId="1" animBg="1"/>
      <p:bldP spid="24" grpId="2" animBg="1"/>
      <p:bldP spid="25" grpId="0" animBg="1"/>
      <p:bldP spid="25" grpId="1" animBg="1"/>
      <p:bldP spid="25" grpId="2" animBg="1"/>
      <p:bldP spid="26" grpId="0" animBg="1"/>
      <p:bldP spid="26" grpId="1" animBg="1"/>
      <p:bldP spid="26" grpId="2" animBg="1"/>
      <p:bldP spid="27" grpId="0" animBg="1"/>
      <p:bldP spid="27" grpId="1" animBg="1"/>
      <p:bldP spid="27" grpId="2" animBg="1"/>
      <p:bldP spid="31" grpId="0" animBg="1"/>
      <p:bldP spid="28" grpId="0" animBg="1"/>
      <p:bldP spid="5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Probabilistic PCA </a:t>
            </a:r>
            <a:r>
              <a:rPr lang="en-IN" sz="3600" dirty="0"/>
              <a:t>[Tipping and Bishop, 1999]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B8E69-23A9-4619-9CFE-E27BFD8A78F9}" type="slidenum">
              <a:rPr lang="en-US" smtClean="0"/>
              <a:t>24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idx="1"/>
              </p:nvPr>
            </p:nvSpPr>
            <p:spPr>
              <a:xfrm>
                <a:off x="253353" y="1111623"/>
                <a:ext cx="12143985" cy="5885077"/>
              </a:xfrm>
            </p:spPr>
            <p:txBody>
              <a:bodyPr>
                <a:normAutofit/>
              </a:bodyPr>
              <a:lstStyle/>
              <a:p>
                <a:r>
                  <a:rPr lang="en-IN" dirty="0" smtClean="0"/>
                  <a:t>Given samples </a:t>
                </a:r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IN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I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IN" b="1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  <m:sup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p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sSup>
                              <m:sSupPr>
                                <m:ctrlPr>
                                  <a:rPr lang="en-I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IN" b="1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  <m:sup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IN" i="1"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  <m:r>
                      <a:rPr lang="en-IN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IN" dirty="0" smtClean="0"/>
                  <a:t>, we wish to recover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1" i="0" smtClean="0">
                            <a:latin typeface="Cambria Math" panose="02040503050406030204" pitchFamily="18" charset="0"/>
                          </a:rPr>
                          <m:t>𝐳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endParaRPr lang="en-IN" dirty="0" smtClean="0"/>
              </a:p>
              <a:p>
                <a:pPr lvl="2"/>
                <a:r>
                  <a:rPr lang="en-IN" b="1" dirty="0"/>
                  <a:t>Note</a:t>
                </a:r>
                <a:r>
                  <a:rPr lang="en-IN" dirty="0"/>
                  <a:t>: this is a generative </a:t>
                </a:r>
                <a:r>
                  <a:rPr lang="en-IN" dirty="0" smtClean="0"/>
                  <a:t>problem, i.e. deals with generation of </a:t>
                </a:r>
                <a:r>
                  <a:rPr lang="en-IN" dirty="0"/>
                  <a:t>feature </a:t>
                </a:r>
                <a:r>
                  <a:rPr lang="en-IN" dirty="0" smtClean="0"/>
                  <a:t>vectors</a:t>
                </a:r>
                <a:endParaRPr lang="en-IN" dirty="0"/>
              </a:p>
              <a:p>
                <a:pPr lvl="2"/>
                <a:r>
                  <a:rPr lang="en-IN" dirty="0"/>
                  <a:t>As discussed before, the original data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1" i="0">
                            <a:latin typeface="Cambria Math" panose="02040503050406030204" pitchFamily="18" charset="0"/>
                          </a:rPr>
                          <m:t>𝐳</m:t>
                        </m:r>
                      </m:e>
                      <m:sup>
                        <m:r>
                          <a:rPr lang="en-IN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  <m:r>
                      <a:rPr lang="en-IN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IN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  <m:r>
                          <a:rPr lang="en-IN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I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IN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r>
                  <a:rPr lang="en-IN" dirty="0"/>
                  <a:t> are “latent</a:t>
                </a:r>
                <a:r>
                  <a:rPr lang="en-IN" dirty="0" smtClean="0"/>
                  <a:t>” – not seen</a:t>
                </a:r>
              </a:p>
              <a:p>
                <a:pPr lvl="2"/>
                <a:r>
                  <a:rPr lang="en-IN" dirty="0" smtClean="0"/>
                  <a:t>Also clear from the noise model that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ℙ</m:t>
                    </m:r>
                    <m:d>
                      <m:dPr>
                        <m:begChr m:val="["/>
                        <m:endChr m:val="]"/>
                        <m:ctrlP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b="1" i="0" smtClean="0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p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b="1" i="0" smtClean="0">
                                <a:latin typeface="Cambria Math" panose="02040503050406030204" pitchFamily="18" charset="0"/>
                              </a:rPr>
                              <m:t>𝐳</m:t>
                            </m:r>
                          </m:e>
                          <m:sup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</m:d>
                    <m:r>
                      <a:rPr lang="en-I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b="1" i="0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p>
                            <m:r>
                              <a:rPr lang="en-IN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;</m:t>
                        </m:r>
                        <m:r>
                          <a:rPr lang="en-IN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  <m:sSup>
                          <m:sSupPr>
                            <m:ctrlPr>
                              <a:rPr lang="en-I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b="1" i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𝐳</m:t>
                            </m:r>
                          </m:e>
                          <m:sup>
                            <m:r>
                              <a:rPr lang="en-IN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I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I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</m:t>
                        </m:r>
                        <m:sSub>
                          <m:sSubPr>
                            <m:ctrlPr>
                              <a:rPr lang="en-I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I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e>
                    </m:d>
                  </m:oMath>
                </a14:m>
                <a:endParaRPr lang="en-IN" dirty="0" smtClean="0"/>
              </a:p>
              <a:p>
                <a:pPr lvl="2"/>
                <a:r>
                  <a:rPr lang="en-IN" dirty="0" smtClean="0"/>
                  <a:t>More flexible models possible e.g. Factor Analysis – will see later</a:t>
                </a:r>
              </a:p>
              <a:p>
                <a:r>
                  <a:rPr lang="en-IN" dirty="0" smtClean="0"/>
                  <a:t>Will first see how to recover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IN" dirty="0" smtClean="0"/>
                  <a:t> and then head into recovering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1" i="0" smtClean="0">
                            <a:latin typeface="Cambria Math" panose="02040503050406030204" pitchFamily="18" charset="0"/>
                          </a:rPr>
                          <m:t>𝐳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endParaRPr lang="en-IN" dirty="0" smtClean="0"/>
              </a:p>
              <a:p>
                <a:r>
                  <a:rPr lang="en-IN" dirty="0" smtClean="0"/>
                  <a:t>Some mildly painful integrals later we can get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I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ℙ</m:t>
                    </m:r>
                    <m:d>
                      <m:dPr>
                        <m:begChr m:val="["/>
                        <m:endChr m:val="]"/>
                        <m:ctrlP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I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b="1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𝐱</m:t>
                            </m:r>
                          </m:e>
                          <m:sup>
                            <m:r>
                              <a:rPr lang="en-I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| 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</m:e>
                    </m:d>
                    <m:r>
                      <a:rPr lang="en-I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supHide m:val="on"/>
                        <m:ctrlP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IN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𝐳</m:t>
                        </m:r>
                        <m:r>
                          <a:rPr lang="en-I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sSup>
                          <m:sSupPr>
                            <m:ctrlPr>
                              <a:rPr lang="en-IN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ℝ</m:t>
                            </m:r>
                          </m:e>
                          <m:sup>
                            <m:r>
                              <a:rPr lang="en-I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sub>
                      <m:sup/>
                      <m:e>
                        <m: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ℙ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I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I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IN" b="1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  <m:sup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p>
                            </m:sSup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p>
                              <m:sSupPr>
                                <m:ctrlPr>
                                  <a:rPr lang="en-I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IN" b="1">
                                    <a:latin typeface="Cambria Math" panose="02040503050406030204" pitchFamily="18" charset="0"/>
                                  </a:rPr>
                                  <m:t>𝐳</m:t>
                                </m:r>
                              </m:e>
                              <m:sup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p>
                            </m:sSup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</m:d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ℙ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I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I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IN" b="1">
                                    <a:latin typeface="Cambria Math" panose="02040503050406030204" pitchFamily="18" charset="0"/>
                                  </a:rPr>
                                  <m:t>𝐳</m:t>
                                </m:r>
                              </m:e>
                              <m:sup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p>
                            </m:sSup>
                          </m:e>
                        </m:d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en-IN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𝐳</m:t>
                        </m:r>
                      </m:e>
                    </m:nary>
                    <m:r>
                      <a:rPr lang="en-I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I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I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I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  <m:sSup>
                          <m:sSupPr>
                            <m:ctrlPr>
                              <a:rPr lang="en-I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𝑊</m:t>
                            </m:r>
                          </m:e>
                          <m:sup>
                            <m:r>
                              <a:rPr lang="en-I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⊤</m:t>
                            </m:r>
                          </m:sup>
                        </m:sSup>
                      </m:e>
                    </m:d>
                  </m:oMath>
                </a14:m>
                <a:endParaRPr lang="en-IN" dirty="0" smtClean="0"/>
              </a:p>
              <a:p>
                <a:pPr lvl="2"/>
                <a:r>
                  <a:rPr lang="en-IN" dirty="0" smtClean="0"/>
                  <a:t>The above also assumes </a:t>
                </a:r>
                <a14:m>
                  <m:oMath xmlns:m="http://schemas.openxmlformats.org/officeDocument/2006/math">
                    <m:r>
                      <a:rPr lang="en-IN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ℙ</m:t>
                    </m:r>
                    <m:d>
                      <m:dPr>
                        <m:begChr m:val="["/>
                        <m:endChr m:val="]"/>
                        <m:ctrlP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b="1">
                                <a:latin typeface="Cambria Math" panose="02040503050406030204" pitchFamily="18" charset="0"/>
                              </a:rPr>
                              <m:t>𝐳</m:t>
                            </m:r>
                          </m:e>
                          <m:sup>
                            <m:r>
                              <a:rPr lang="en-IN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  <m:r>
                          <a:rPr lang="en-IN">
                            <a:latin typeface="Cambria Math" panose="02040503050406030204" pitchFamily="18" charset="0"/>
                          </a:rPr>
                          <m:t> | </m:t>
                        </m:r>
                        <m:r>
                          <a:rPr lang="en-IN">
                            <a:latin typeface="Cambria Math" panose="02040503050406030204" pitchFamily="18" charset="0"/>
                          </a:rPr>
                          <m:t>𝜎</m:t>
                        </m:r>
                        <m:r>
                          <a:rPr lang="en-IN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IN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</m:d>
                    <m:r>
                      <a:rPr lang="en-I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ℙ</m:t>
                    </m:r>
                    <m:d>
                      <m:dPr>
                        <m:begChr m:val="["/>
                        <m:endChr m:val="]"/>
                        <m:ctrlP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b="1">
                                <a:latin typeface="Cambria Math" panose="02040503050406030204" pitchFamily="18" charset="0"/>
                              </a:rPr>
                              <m:t>𝐳</m:t>
                            </m:r>
                          </m:e>
                          <m:sup>
                            <m:r>
                              <a:rPr lang="en-IN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e>
                    </m:d>
                    <m:r>
                      <a:rPr lang="en-I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b="1">
                                <a:latin typeface="Cambria Math" panose="02040503050406030204" pitchFamily="18" charset="0"/>
                              </a:rPr>
                              <m:t>𝐳</m:t>
                            </m:r>
                          </m:e>
                          <m:sup>
                            <m:r>
                              <a:rPr lang="en-IN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  <m:r>
                          <a:rPr lang="en-IN" b="1" i="0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IN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  <m:r>
                          <a:rPr lang="en-IN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I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IN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endParaRPr lang="en-IN" dirty="0" smtClean="0"/>
              </a:p>
              <a:p>
                <a:pPr lvl="2"/>
                <a:r>
                  <a:rPr lang="en-IN" dirty="0" smtClean="0"/>
                  <a:t>Thus, to simplify life, we can pretend for a moment that our samples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IN" dirty="0" smtClean="0"/>
                  <a:t> were really generated from </a:t>
                </a:r>
                <a14:m>
                  <m:oMath xmlns:m="http://schemas.openxmlformats.org/officeDocument/2006/math">
                    <m:r>
                      <a:rPr lang="en-I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I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I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</m:t>
                        </m:r>
                        <m: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  <m: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  <m:sSup>
                          <m:sSupPr>
                            <m:ctrlPr>
                              <a:rPr lang="en-I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𝑊</m:t>
                            </m:r>
                          </m:e>
                          <m:sup>
                            <m:r>
                              <a:rPr lang="en-I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⊤</m:t>
                            </m:r>
                          </m:sup>
                        </m:sSup>
                      </m:e>
                    </m:d>
                  </m:oMath>
                </a14:m>
                <a:r>
                  <a:rPr lang="en-IN" dirty="0" smtClean="0"/>
                  <a:t> and there are no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1" i="0">
                            <a:latin typeface="Cambria Math" panose="02040503050406030204" pitchFamily="18" charset="0"/>
                          </a:rPr>
                          <m:t>𝐳</m:t>
                        </m:r>
                      </m:e>
                      <m:sup>
                        <m:r>
                          <a:rPr lang="en-IN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r>
                  <a:rPr lang="en-IN" dirty="0" smtClean="0"/>
                  <a:t> in the picture. </a:t>
                </a:r>
              </a:p>
              <a:p>
                <a:pPr lvl="2"/>
                <a:r>
                  <a:rPr lang="en-IN" dirty="0" smtClean="0"/>
                  <a:t>Can we now do MLE to find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IN" dirty="0" smtClean="0"/>
                  <a:t>?</a:t>
                </a:r>
              </a:p>
              <a:p>
                <a:pPr lvl="2"/>
                <a:endParaRPr lang="en-IN" dirty="0"/>
              </a:p>
            </p:txBody>
          </p:sp>
        </mc:Choice>
        <mc:Fallback xmlns=""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3353" y="1111623"/>
                <a:ext cx="12143985" cy="5885077"/>
              </a:xfrm>
              <a:blipFill>
                <a:blip r:embed="rId2"/>
                <a:stretch>
                  <a:fillRect l="-552" t="-2277" b="-82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/>
          <p:cNvGrpSpPr/>
          <p:nvPr/>
        </p:nvGrpSpPr>
        <p:grpSpPr>
          <a:xfrm>
            <a:off x="10620651" y="329888"/>
            <a:ext cx="1468606" cy="1238929"/>
            <a:chOff x="12383748" y="1219011"/>
            <a:chExt cx="1862104" cy="1570887"/>
          </a:xfrm>
        </p:grpSpPr>
        <p:sp>
          <p:nvSpPr>
            <p:cNvPr id="7" name="Freeform 6"/>
            <p:cNvSpPr/>
            <p:nvPr/>
          </p:nvSpPr>
          <p:spPr>
            <a:xfrm>
              <a:off x="12383748" y="1219011"/>
              <a:ext cx="1862104" cy="1570887"/>
            </a:xfrm>
            <a:custGeom>
              <a:avLst/>
              <a:gdLst>
                <a:gd name="connsiteX0" fmla="*/ 720726 w 1441452"/>
                <a:gd name="connsiteY0" fmla="*/ 0 h 1216022"/>
                <a:gd name="connsiteX1" fmla="*/ 1437731 w 1441452"/>
                <a:gd name="connsiteY1" fmla="*/ 718294 h 1216022"/>
                <a:gd name="connsiteX2" fmla="*/ 1441452 w 1441452"/>
                <a:gd name="connsiteY2" fmla="*/ 800098 h 1216022"/>
                <a:gd name="connsiteX3" fmla="*/ 1426809 w 1441452"/>
                <a:gd name="connsiteY3" fmla="*/ 883920 h 1216022"/>
                <a:gd name="connsiteX4" fmla="*/ 720726 w 1441452"/>
                <a:gd name="connsiteY4" fmla="*/ 1216022 h 1216022"/>
                <a:gd name="connsiteX5" fmla="*/ 14643 w 1441452"/>
                <a:gd name="connsiteY5" fmla="*/ 883920 h 1216022"/>
                <a:gd name="connsiteX6" fmla="*/ 0 w 1441452"/>
                <a:gd name="connsiteY6" fmla="*/ 800098 h 1216022"/>
                <a:gd name="connsiteX7" fmla="*/ 3721 w 1441452"/>
                <a:gd name="connsiteY7" fmla="*/ 718294 h 1216022"/>
                <a:gd name="connsiteX8" fmla="*/ 720726 w 1441452"/>
                <a:gd name="connsiteY8" fmla="*/ 0 h 1216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41452" h="1216022">
                  <a:moveTo>
                    <a:pt x="720726" y="0"/>
                  </a:moveTo>
                  <a:cubicBezTo>
                    <a:pt x="1093894" y="0"/>
                    <a:pt x="1400823" y="314839"/>
                    <a:pt x="1437731" y="718294"/>
                  </a:cubicBezTo>
                  <a:lnTo>
                    <a:pt x="1441452" y="800098"/>
                  </a:lnTo>
                  <a:lnTo>
                    <a:pt x="1426809" y="883920"/>
                  </a:lnTo>
                  <a:cubicBezTo>
                    <a:pt x="1359604" y="1073450"/>
                    <a:pt x="1069016" y="1216022"/>
                    <a:pt x="720726" y="1216022"/>
                  </a:cubicBezTo>
                  <a:cubicBezTo>
                    <a:pt x="372436" y="1216022"/>
                    <a:pt x="81848" y="1073450"/>
                    <a:pt x="14643" y="883920"/>
                  </a:cubicBezTo>
                  <a:lnTo>
                    <a:pt x="0" y="800098"/>
                  </a:lnTo>
                  <a:lnTo>
                    <a:pt x="3721" y="718294"/>
                  </a:lnTo>
                  <a:cubicBezTo>
                    <a:pt x="40630" y="314839"/>
                    <a:pt x="347558" y="0"/>
                    <a:pt x="720726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" name="Freeform 7"/>
            <p:cNvSpPr/>
            <p:nvPr/>
          </p:nvSpPr>
          <p:spPr>
            <a:xfrm rot="10800000">
              <a:off x="12542947" y="1611492"/>
              <a:ext cx="1543705" cy="969673"/>
            </a:xfrm>
            <a:custGeom>
              <a:avLst/>
              <a:gdLst>
                <a:gd name="connsiteX0" fmla="*/ 597490 w 1194980"/>
                <a:gd name="connsiteY0" fmla="*/ 0 h 750623"/>
                <a:gd name="connsiteX1" fmla="*/ 1194980 w 1194980"/>
                <a:gd name="connsiteY1" fmla="*/ 278342 h 750623"/>
                <a:gd name="connsiteX2" fmla="*/ 597490 w 1194980"/>
                <a:gd name="connsiteY2" fmla="*/ 750623 h 750623"/>
                <a:gd name="connsiteX3" fmla="*/ 0 w 1194980"/>
                <a:gd name="connsiteY3" fmla="*/ 278342 h 750623"/>
                <a:gd name="connsiteX4" fmla="*/ 597490 w 1194980"/>
                <a:gd name="connsiteY4" fmla="*/ 0 h 750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4980" h="750623">
                  <a:moveTo>
                    <a:pt x="597490" y="0"/>
                  </a:moveTo>
                  <a:cubicBezTo>
                    <a:pt x="927475" y="0"/>
                    <a:pt x="1194980" y="124618"/>
                    <a:pt x="1194980" y="278342"/>
                  </a:cubicBezTo>
                  <a:cubicBezTo>
                    <a:pt x="1194980" y="539176"/>
                    <a:pt x="927475" y="750623"/>
                    <a:pt x="597490" y="750623"/>
                  </a:cubicBezTo>
                  <a:cubicBezTo>
                    <a:pt x="267505" y="750623"/>
                    <a:pt x="0" y="539176"/>
                    <a:pt x="0" y="278342"/>
                  </a:cubicBezTo>
                  <a:cubicBezTo>
                    <a:pt x="0" y="124618"/>
                    <a:pt x="267505" y="0"/>
                    <a:pt x="597490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9" name="Freeform 8"/>
            <p:cNvSpPr/>
            <p:nvPr/>
          </p:nvSpPr>
          <p:spPr>
            <a:xfrm>
              <a:off x="13314800" y="1219011"/>
              <a:ext cx="931052" cy="1570887"/>
            </a:xfrm>
            <a:custGeom>
              <a:avLst/>
              <a:gdLst>
                <a:gd name="connsiteX0" fmla="*/ 0 w 720726"/>
                <a:gd name="connsiteY0" fmla="*/ 0 h 1216022"/>
                <a:gd name="connsiteX1" fmla="*/ 717005 w 720726"/>
                <a:gd name="connsiteY1" fmla="*/ 718294 h 1216022"/>
                <a:gd name="connsiteX2" fmla="*/ 720726 w 720726"/>
                <a:gd name="connsiteY2" fmla="*/ 800098 h 1216022"/>
                <a:gd name="connsiteX3" fmla="*/ 706083 w 720726"/>
                <a:gd name="connsiteY3" fmla="*/ 883920 h 1216022"/>
                <a:gd name="connsiteX4" fmla="*/ 0 w 720726"/>
                <a:gd name="connsiteY4" fmla="*/ 1216022 h 1216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0726" h="1216022">
                  <a:moveTo>
                    <a:pt x="0" y="0"/>
                  </a:moveTo>
                  <a:cubicBezTo>
                    <a:pt x="373168" y="0"/>
                    <a:pt x="680097" y="314839"/>
                    <a:pt x="717005" y="718294"/>
                  </a:cubicBezTo>
                  <a:lnTo>
                    <a:pt x="720726" y="800098"/>
                  </a:lnTo>
                  <a:lnTo>
                    <a:pt x="706083" y="883920"/>
                  </a:lnTo>
                  <a:cubicBezTo>
                    <a:pt x="638878" y="1073450"/>
                    <a:pt x="348290" y="1216022"/>
                    <a:pt x="0" y="1216022"/>
                  </a:cubicBezTo>
                  <a:close/>
                </a:path>
              </a:pathLst>
            </a:custGeom>
            <a:solidFill>
              <a:schemeClr val="tx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" name="Oval 9"/>
            <p:cNvSpPr/>
            <p:nvPr/>
          </p:nvSpPr>
          <p:spPr>
            <a:xfrm rot="1665767">
              <a:off x="12772445" y="2008188"/>
              <a:ext cx="462622" cy="333492"/>
            </a:xfrm>
            <a:prstGeom prst="ellipse">
              <a:avLst/>
            </a:prstGeom>
            <a:pattFill prst="dkHorz">
              <a:fgClr>
                <a:schemeClr val="tx1"/>
              </a:fgClr>
              <a:bgClr>
                <a:schemeClr val="accent3">
                  <a:lumMod val="75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1" name="Oval 10"/>
            <p:cNvSpPr/>
            <p:nvPr/>
          </p:nvSpPr>
          <p:spPr>
            <a:xfrm rot="19934233" flipV="1">
              <a:off x="13397236" y="2008187"/>
              <a:ext cx="462622" cy="333492"/>
            </a:xfrm>
            <a:prstGeom prst="ellipse">
              <a:avLst/>
            </a:prstGeom>
            <a:pattFill prst="dkHorz">
              <a:fgClr>
                <a:schemeClr val="tx1"/>
              </a:fgClr>
              <a:bgClr>
                <a:schemeClr val="accent3">
                  <a:lumMod val="75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12" name="Rectangular Callout 11"/>
          <p:cNvSpPr/>
          <p:nvPr/>
        </p:nvSpPr>
        <p:spPr>
          <a:xfrm>
            <a:off x="3133618" y="240141"/>
            <a:ext cx="7501217" cy="1328676"/>
          </a:xfrm>
          <a:prstGeom prst="wedgeRectCallout">
            <a:avLst>
              <a:gd name="adj1" fmla="val 59342"/>
              <a:gd name="adj2" fmla="val 44416"/>
            </a:avLst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 smtClean="0">
                <a:solidFill>
                  <a:schemeClr val="tx1"/>
                </a:solidFill>
                <a:latin typeface="+mj-lt"/>
              </a:rPr>
              <a:t>It is very unusual for latent variables to simply integrate out like this leaving behind a nice Gaussian density. We got very lucky here </a:t>
            </a:r>
            <a:r>
              <a:rPr lang="en-IN" sz="2400" dirty="0" smtClean="0">
                <a:solidFill>
                  <a:schemeClr val="tx1"/>
                </a:solidFill>
                <a:latin typeface="+mj-lt"/>
                <a:sym typeface="Wingdings" panose="05000000000000000000" pitchFamily="2" charset="2"/>
              </a:rPr>
              <a:t>. Usually latent variables mean </a:t>
            </a:r>
            <a:r>
              <a:rPr lang="en-IN" sz="2400" dirty="0" err="1" smtClean="0">
                <a:solidFill>
                  <a:schemeClr val="tx1"/>
                </a:solidFill>
                <a:latin typeface="+mj-lt"/>
                <a:sym typeface="Wingdings" panose="05000000000000000000" pitchFamily="2" charset="2"/>
              </a:rPr>
              <a:t>AltOpt</a:t>
            </a:r>
            <a:r>
              <a:rPr lang="en-IN" sz="2400" dirty="0" smtClean="0">
                <a:solidFill>
                  <a:schemeClr val="tx1"/>
                </a:solidFill>
                <a:latin typeface="+mj-lt"/>
                <a:sym typeface="Wingdings" panose="05000000000000000000" pitchFamily="2" charset="2"/>
              </a:rPr>
              <a:t>/EM</a:t>
            </a:r>
            <a:endParaRPr lang="en-IN" sz="2400" dirty="0" smtClean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21501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1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 smtClean="0"/>
                  <a:t>An MLE For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IN" dirty="0" smtClean="0"/>
                  <a:t> in PPCA</a:t>
                </a:r>
                <a:endParaRPr lang="en-IN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838" t="-13636" b="-2215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53354" y="1111624"/>
                <a:ext cx="11938646" cy="5746376"/>
              </a:xfrm>
            </p:spPr>
            <p:txBody>
              <a:bodyPr>
                <a:normAutofit/>
              </a:bodyPr>
              <a:lstStyle/>
              <a:p>
                <a:r>
                  <a:rPr lang="en-IN" dirty="0" smtClean="0"/>
                  <a:t>We get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IN" dirty="0" smtClean="0"/>
                  <a:t> samples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IN" dirty="0" smtClean="0"/>
                  <a:t> from </a:t>
                </a:r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</m:t>
                        </m:r>
                        <m:sSup>
                          <m:sSupPr>
                            <m:ctrlPr>
                              <a:rPr lang="en-I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I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</m:t>
                        </m:r>
                        <m: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  <m: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  <m:sSup>
                          <m:sSupPr>
                            <m:ctrlPr>
                              <a:rPr lang="en-I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𝑊</m:t>
                            </m:r>
                          </m:e>
                          <m:sup>
                            <m:r>
                              <a:rPr lang="en-I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⊤</m:t>
                            </m:r>
                          </m:sup>
                        </m:sSup>
                      </m:e>
                    </m:d>
                  </m:oMath>
                </a14:m>
                <a:r>
                  <a:rPr lang="en-IN" dirty="0" smtClean="0"/>
                  <a:t>. The log-likelihood is</a:t>
                </a:r>
              </a:p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IN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ℙ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I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I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| </m:t>
                            </m:r>
                            <m:r>
                              <a:rPr lang="en-I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  <m:r>
                              <a:rPr lang="en-I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I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𝑊</m:t>
                            </m:r>
                          </m:e>
                        </m:d>
                      </m:e>
                    </m:func>
                    <m:r>
                      <a:rPr lang="en-I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func>
                          <m:funcPr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IN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</m:func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unc>
                          <m:funcPr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IN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</m:d>
                          </m:e>
                        </m:func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IN" b="0" i="0" smtClean="0">
                            <a:latin typeface="Cambria Math" panose="02040503050406030204" pitchFamily="18" charset="0"/>
                          </a:rPr>
                          <m:t>tr</m:t>
                        </m:r>
                        <m:d>
                          <m:dPr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p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</m:d>
                      </m:e>
                    </m:d>
                  </m:oMath>
                </a14:m>
                <a:endParaRPr lang="en-IN" dirty="0" smtClean="0"/>
              </a:p>
              <a:p>
                <a:pPr lvl="2"/>
                <a:r>
                  <a:rPr lang="en-IN" dirty="0" smtClean="0"/>
                  <a:t>where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𝑊</m:t>
                    </m:r>
                    <m:sSup>
                      <m:sSup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  <m:r>
                      <a:rPr lang="en-IN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IN" b="0" i="1" smtClean="0">
                        <a:latin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IN" dirty="0" smtClean="0"/>
                  <a:t> and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r>
                      <a:rPr lang="en-IN" b="0" i="1" smtClean="0">
                        <a:latin typeface="Cambria Math" panose="02040503050406030204" pitchFamily="18" charset="0"/>
                      </a:rPr>
                      <m:t>⋅</m:t>
                    </m:r>
                    <m:sSup>
                      <m:sSup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  <m:r>
                      <a:rPr lang="en-IN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IN" dirty="0" smtClean="0"/>
              </a:p>
              <a:p>
                <a:pPr lvl="2"/>
                <a:r>
                  <a:rPr lang="en-IN" b="1" dirty="0" smtClean="0"/>
                  <a:t>Note</a:t>
                </a:r>
                <a:r>
                  <a:rPr lang="en-IN" dirty="0" smtClean="0"/>
                  <a:t>: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IN" dirty="0" smtClean="0"/>
                  <a:t> is always invertible because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IN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IN">
                        <a:latin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IN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IN" dirty="0" smtClean="0"/>
                  <a:t> (imp. since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>
                            <a:latin typeface="Cambria Math" panose="02040503050406030204" pitchFamily="18" charset="0"/>
                          </a:rPr>
                          <m:t>𝑊</m:t>
                        </m:r>
                        <m:sSup>
                          <m:sSup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p>
                            <m:r>
                              <a:rPr lang="en-IN">
                                <a:latin typeface="Cambria Math" panose="02040503050406030204" pitchFamily="18" charset="0"/>
                              </a:rPr>
                              <m:t>⊤</m:t>
                            </m:r>
                          </m:sup>
                        </m:sSup>
                      </m:e>
                    </m:d>
                    <m:r>
                      <a:rPr lang="en-IN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IN" dirty="0" smtClean="0"/>
                  <a:t> </a:t>
                </a:r>
                <a:r>
                  <a:rPr lang="en-IN" i="0" dirty="0" smtClean="0">
                    <a:sym typeface="Wingdings" panose="05000000000000000000" pitchFamily="2" charset="2"/>
                  </a:rPr>
                  <a:t></a:t>
                </a:r>
                <a:r>
                  <a:rPr lang="en-IN" dirty="0" smtClean="0">
                    <a:sym typeface="Wingdings" panose="05000000000000000000" pitchFamily="2" charset="2"/>
                  </a:rPr>
                  <a:t>)</a:t>
                </a:r>
              </a:p>
              <a:p>
                <a:r>
                  <a:rPr lang="en-IN" dirty="0" smtClean="0">
                    <a:sym typeface="Wingdings" panose="05000000000000000000" pitchFamily="2" charset="2"/>
                  </a:rPr>
                  <a:t>Can apply first order optimality to get MLE (painful derivatives though)</a:t>
                </a:r>
              </a:p>
              <a:p>
                <a:pPr lvl="2"/>
                <a:r>
                  <a:rPr lang="en-IN" dirty="0" smtClean="0">
                    <a:sym typeface="Wingdings" panose="05000000000000000000" pitchFamily="2" charset="2"/>
                  </a:rPr>
                  <a:t>Thankfully, end result is very familiar. Let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𝑆</m:t>
                    </m:r>
                    <m:r>
                      <a:rPr lang="en-IN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r>
                      <a:rPr lang="en-IN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𝑄</m:t>
                    </m:r>
                    <m:r>
                      <m:rPr>
                        <m:sty m:val="p"/>
                      </m:rPr>
                      <a:rPr lang="en-IN" b="0" i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Λ</m:t>
                    </m:r>
                    <m:sSup>
                      <m:sSupPr>
                        <m:ctrlPr>
                          <a:rPr lang="en-IN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𝑄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⊤</m:t>
                        </m:r>
                      </m:sup>
                    </m:sSup>
                  </m:oMath>
                </a14:m>
                <a:r>
                  <a:rPr lang="en-IN" dirty="0" smtClean="0">
                    <a:sym typeface="Wingdings" panose="05000000000000000000" pitchFamily="2" charset="2"/>
                  </a:rPr>
                  <a:t> be </a:t>
                </a:r>
                <a:r>
                  <a:rPr lang="en-IN" dirty="0" err="1" smtClean="0">
                    <a:sym typeface="Wingdings" panose="05000000000000000000" pitchFamily="2" charset="2"/>
                  </a:rPr>
                  <a:t>eigendecomposition</a:t>
                </a:r>
                <a:r>
                  <a:rPr lang="en-IN" dirty="0" smtClean="0">
                    <a:sym typeface="Wingdings" panose="05000000000000000000" pitchFamily="2" charset="2"/>
                  </a:rPr>
                  <a:t> of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𝑆</m:t>
                    </m:r>
                  </m:oMath>
                </a14:m>
                <a:r>
                  <a:rPr lang="en-IN" b="0" dirty="0" smtClean="0">
                    <a:sym typeface="Wingdings" panose="05000000000000000000" pitchFamily="2" charset="2"/>
                  </a:rPr>
                  <a:t> where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𝑄</m:t>
                    </m:r>
                    <m:r>
                      <a:rPr lang="en-IN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IN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IN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pPr>
                          <m:e>
                            <m:r>
                              <a:rPr lang="en-IN" b="1" i="0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𝐪</m:t>
                            </m:r>
                          </m:e>
                          <m:sup>
                            <m:r>
                              <a:rPr lang="en-IN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1</m:t>
                            </m:r>
                          </m:sup>
                        </m:sSup>
                        <m:r>
                          <a:rPr lang="en-IN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,…,</m:t>
                        </m:r>
                        <m:sSup>
                          <m:sSupPr>
                            <m:ctrlPr>
                              <a:rPr lang="en-IN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pPr>
                          <m:e>
                            <m:r>
                              <a:rPr lang="en-IN" b="1" i="0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𝐪</m:t>
                            </m:r>
                          </m:e>
                          <m:sup>
                            <m:r>
                              <a:rPr lang="en-IN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𝑑</m:t>
                            </m:r>
                          </m:sup>
                        </m:sSup>
                      </m:e>
                    </m:d>
                  </m:oMath>
                </a14:m>
                <a:r>
                  <a:rPr lang="en-IN" b="0" dirty="0" smtClean="0">
                    <a:sym typeface="Wingdings" panose="05000000000000000000" pitchFamily="2" charset="2"/>
                  </a:rPr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b="0" i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Λ</m:t>
                    </m:r>
                    <m:r>
                      <a:rPr lang="en-IN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r>
                      <m:rPr>
                        <m:sty m:val="p"/>
                      </m:rPr>
                      <a:rPr lang="en-IN" b="0" i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diag</m:t>
                    </m:r>
                    <m:d>
                      <m:dPr>
                        <m:ctrlPr>
                          <a:rPr lang="en-IN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N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𝜆</m:t>
                            </m:r>
                          </m:e>
                          <m:sub>
                            <m:r>
                              <a:rPr lang="en-IN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1</m:t>
                            </m:r>
                          </m:sub>
                        </m:sSub>
                        <m:r>
                          <a:rPr lang="en-IN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,…,</m:t>
                        </m:r>
                        <m:sSub>
                          <m:sSubPr>
                            <m:ctrlPr>
                              <a:rPr lang="en-IN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𝜆</m:t>
                            </m:r>
                          </m:e>
                          <m:sub>
                            <m:r>
                              <a:rPr lang="en-IN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𝑑</m:t>
                            </m:r>
                          </m:sub>
                        </m:sSub>
                      </m:e>
                    </m:d>
                  </m:oMath>
                </a14:m>
                <a:r>
                  <a:rPr lang="en-IN" b="0" dirty="0" smtClean="0">
                    <a:sym typeface="Wingdings" panose="05000000000000000000" pitchFamily="2" charset="2"/>
                  </a:rPr>
                  <a:t>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𝜆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1</m:t>
                        </m:r>
                      </m:sub>
                    </m:sSub>
                    <m:r>
                      <a:rPr lang="en-IN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≥</m:t>
                    </m:r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𝜆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2</m:t>
                        </m:r>
                      </m:sub>
                    </m:sSub>
                    <m:r>
                      <a:rPr lang="en-IN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≥…</m:t>
                    </m:r>
                  </m:oMath>
                </a14:m>
                <a:endParaRPr lang="en-IN" b="0" dirty="0" smtClean="0">
                  <a:sym typeface="Wingdings" panose="05000000000000000000" pitchFamily="2" charset="2"/>
                </a:endParaRPr>
              </a:p>
              <a:p>
                <a:pPr lvl="2"/>
                <a:r>
                  <a:rPr lang="en-IN" dirty="0" smtClean="0">
                    <a:sym typeface="Wingdings" panose="05000000000000000000" pitchFamily="2" charset="2"/>
                  </a:rPr>
                  <a:t>An ED always exists for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𝑆</m:t>
                    </m:r>
                  </m:oMath>
                </a14:m>
                <a:r>
                  <a:rPr lang="en-IN" dirty="0" smtClean="0">
                    <a:sym typeface="Wingdings" panose="05000000000000000000" pitchFamily="2" charset="2"/>
                  </a:rPr>
                  <a:t> since it is square symmetric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IN" b="0" i="1" dirty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IN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acc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𝑊</m:t>
                            </m:r>
                          </m:e>
                        </m:acc>
                      </m:e>
                      <m:sub>
                        <m:r>
                          <m:rPr>
                            <m:sty m:val="p"/>
                          </m:rPr>
                          <a:rPr lang="en-IN" b="0" i="0" dirty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MLE</m:t>
                        </m:r>
                      </m:sub>
                    </m:sSub>
                    <m:r>
                      <a:rPr lang="en-IN" b="0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acc>
                      <m:accPr>
                        <m:chr m:val="̂"/>
                        <m:ctrlPr>
                          <a:rPr lang="en-IN" b="0" i="1" dirty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accPr>
                      <m:e>
                        <m:r>
                          <a:rPr lang="en-IN" b="0" i="1" dirty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𝑄</m:t>
                        </m:r>
                      </m:e>
                    </m:acc>
                    <m:rad>
                      <m:radPr>
                        <m:degHide m:val="on"/>
                        <m:ctrlPr>
                          <a:rPr lang="en-IN" b="0" i="1" dirty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radPr>
                      <m:deg/>
                      <m:e>
                        <m:acc>
                          <m:accPr>
                            <m:chr m:val="̂"/>
                            <m:ctrlPr>
                              <a:rPr lang="en-IN" b="0" i="1" dirty="0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IN" b="0" i="0" dirty="0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Λ</m:t>
                            </m:r>
                          </m:e>
                        </m:acc>
                        <m:r>
                          <a:rPr lang="en-IN" b="0" i="1" dirty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−</m:t>
                        </m:r>
                        <m:sSubSup>
                          <m:sSubSupPr>
                            <m:ctrlPr>
                              <a:rPr lang="en-IN" b="0" i="1" dirty="0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SupPr>
                          <m:e>
                            <m:acc>
                              <m:accPr>
                                <m:chr m:val="̂"/>
                                <m:ctrlPr>
                                  <a:rPr lang="en-IN" b="0" i="1" dirty="0" smtClean="0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accPr>
                              <m:e>
                                <m:r>
                                  <a:rPr lang="en-IN" b="0" i="1" dirty="0" smtClean="0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𝜎</m:t>
                                </m:r>
                              </m:e>
                            </m:acc>
                          </m:e>
                          <m:sub>
                            <m:r>
                              <m:rPr>
                                <m:sty m:val="p"/>
                              </m:rPr>
                              <a:rPr lang="en-IN" b="0" i="0" dirty="0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MLE</m:t>
                            </m:r>
                          </m:sub>
                          <m:sup>
                            <m:r>
                              <a:rPr lang="en-IN" b="0" i="1" dirty="0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2</m:t>
                            </m:r>
                          </m:sup>
                        </m:sSubSup>
                        <m:r>
                          <a:rPr lang="en-IN" b="0" i="1" dirty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⋅</m:t>
                        </m:r>
                        <m:sSub>
                          <m:sSubPr>
                            <m:ctrlPr>
                              <a:rPr lang="en-IN" b="0" i="1" dirty="0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en-IN" b="0" i="1" dirty="0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𝐼</m:t>
                            </m:r>
                          </m:e>
                          <m:sub>
                            <m:r>
                              <a:rPr lang="en-IN" b="0" i="1" dirty="0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𝑘</m:t>
                            </m:r>
                          </m:sub>
                        </m:sSub>
                      </m:e>
                    </m:rad>
                  </m:oMath>
                </a14:m>
                <a:r>
                  <a:rPr lang="en-IN" dirty="0" smtClean="0">
                    <a:sym typeface="Wingdings" panose="05000000000000000000" pitchFamily="2" charset="2"/>
                  </a:rPr>
                  <a:t> where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IN" i="1" dirty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accPr>
                      <m:e>
                        <m:r>
                          <a:rPr lang="en-IN" dirty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𝑄</m:t>
                        </m:r>
                      </m:e>
                    </m:acc>
                    <m:r>
                      <a:rPr lang="en-IN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IN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IN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pPr>
                          <m:e>
                            <m:r>
                              <a:rPr lang="en-IN" b="1" i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𝐪</m:t>
                            </m:r>
                          </m:e>
                          <m:sup>
                            <m:r>
                              <a:rPr lang="en-IN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1</m:t>
                            </m:r>
                          </m:sup>
                        </m:sSup>
                        <m:r>
                          <a:rPr lang="en-IN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,…,</m:t>
                        </m:r>
                        <m:sSup>
                          <m:sSupPr>
                            <m:ctrlPr>
                              <a:rPr lang="en-IN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pPr>
                          <m:e>
                            <m:r>
                              <a:rPr lang="en-IN" b="1" i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𝐪</m:t>
                            </m:r>
                          </m:e>
                          <m:sup>
                            <m:r>
                              <a:rPr lang="en-IN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𝑘</m:t>
                            </m:r>
                          </m:sup>
                        </m:sSup>
                      </m:e>
                    </m:d>
                    <m:r>
                      <a:rPr lang="en-IN" b="0" i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,</m:t>
                    </m:r>
                    <m:acc>
                      <m:accPr>
                        <m:chr m:val="̂"/>
                        <m:ctrlPr>
                          <a:rPr lang="en-IN" i="1" dirty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IN" i="0" dirty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Λ</m:t>
                        </m:r>
                      </m:e>
                    </m:acc>
                    <m:r>
                      <a:rPr lang="en-IN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r>
                      <m:rPr>
                        <m:sty m:val="p"/>
                      </m:rPr>
                      <a:rPr lang="en-IN" i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diag</m:t>
                    </m:r>
                    <m:d>
                      <m:dPr>
                        <m:ctrlPr>
                          <a:rPr lang="en-IN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N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en-IN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𝜆</m:t>
                            </m:r>
                          </m:e>
                          <m:sub>
                            <m:r>
                              <a:rPr lang="en-IN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1</m:t>
                            </m:r>
                          </m:sub>
                        </m:sSub>
                        <m:r>
                          <a:rPr lang="en-IN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,…,</m:t>
                        </m:r>
                        <m:sSub>
                          <m:sSubPr>
                            <m:ctrlPr>
                              <a:rPr lang="en-IN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en-IN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𝜆</m:t>
                            </m:r>
                          </m:e>
                          <m:sub>
                            <m:r>
                              <a:rPr lang="en-IN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endParaRPr lang="en-IN" dirty="0" smtClean="0">
                  <a:sym typeface="Wingdings" panose="05000000000000000000" pitchFamily="2" charset="2"/>
                </a:endParaRP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IN" b="0" i="1" dirty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IN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acc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𝜎</m:t>
                            </m:r>
                          </m:e>
                        </m:acc>
                      </m:e>
                      <m:sub>
                        <m:r>
                          <m:rPr>
                            <m:sty m:val="p"/>
                          </m:rPr>
                          <a:rPr lang="en-IN" b="0" i="0" dirty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MLE</m:t>
                        </m:r>
                      </m:sub>
                    </m:sSub>
                    <m:r>
                      <a:rPr lang="en-IN" b="0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f>
                      <m:fPr>
                        <m:ctrlPr>
                          <a:rPr lang="en-IN" b="0" i="1" dirty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fPr>
                      <m:num>
                        <m:r>
                          <a:rPr lang="en-IN" b="0" i="1" dirty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1</m:t>
                        </m:r>
                      </m:num>
                      <m:den>
                        <m:r>
                          <a:rPr lang="en-IN" b="0" i="1" dirty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𝑑</m:t>
                        </m:r>
                        <m:r>
                          <a:rPr lang="en-IN" b="0" i="1" dirty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−</m:t>
                        </m:r>
                        <m:r>
                          <a:rPr lang="en-IN" b="0" i="1" dirty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𝑘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IN" b="0" i="1" dirty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IN" b="0" i="1" dirty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𝑗</m:t>
                        </m:r>
                        <m:r>
                          <a:rPr lang="en-IN" b="0" i="1" dirty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=</m:t>
                        </m:r>
                        <m:r>
                          <a:rPr lang="en-IN" b="0" i="1" dirty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𝑘</m:t>
                        </m:r>
                        <m:r>
                          <a:rPr lang="en-IN" b="0" i="1" dirty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+1</m:t>
                        </m:r>
                      </m:sub>
                      <m:sup>
                        <m:r>
                          <a:rPr lang="en-IN" b="0" i="1" dirty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𝑑</m:t>
                        </m:r>
                      </m:sup>
                      <m:e>
                        <m:sSub>
                          <m:sSubPr>
                            <m:ctrlPr>
                              <a:rPr lang="en-IN" b="0" i="1" dirty="0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en-IN" b="0" i="1" dirty="0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𝜆</m:t>
                            </m:r>
                          </m:e>
                          <m:sub>
                            <m:r>
                              <a:rPr lang="en-IN" b="0" i="1" dirty="0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𝑗</m:t>
                            </m:r>
                          </m:sub>
                        </m:sSub>
                      </m:e>
                    </m:nary>
                  </m:oMath>
                </a14:m>
                <a:endParaRPr lang="en-IN" dirty="0" smtClean="0">
                  <a:sym typeface="Wingdings" panose="05000000000000000000" pitchFamily="2" charset="2"/>
                </a:endParaRPr>
              </a:p>
              <a:p>
                <a:pPr lvl="2"/>
                <a:endParaRPr lang="en-IN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3354" y="1111624"/>
                <a:ext cx="11938646" cy="5746376"/>
              </a:xfrm>
              <a:blipFill>
                <a:blip r:embed="rId3"/>
                <a:stretch>
                  <a:fillRect l="-562" t="-2545" r="-102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B8E69-23A9-4619-9CFE-E27BFD8A78F9}" type="slidenum">
              <a:rPr lang="en-US" smtClean="0"/>
              <a:t>25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10620651" y="329888"/>
            <a:ext cx="1468606" cy="1238929"/>
            <a:chOff x="12383748" y="1219011"/>
            <a:chExt cx="1862104" cy="1570887"/>
          </a:xfrm>
        </p:grpSpPr>
        <p:sp>
          <p:nvSpPr>
            <p:cNvPr id="6" name="Freeform 5"/>
            <p:cNvSpPr/>
            <p:nvPr/>
          </p:nvSpPr>
          <p:spPr>
            <a:xfrm>
              <a:off x="12383748" y="1219011"/>
              <a:ext cx="1862104" cy="1570887"/>
            </a:xfrm>
            <a:custGeom>
              <a:avLst/>
              <a:gdLst>
                <a:gd name="connsiteX0" fmla="*/ 720726 w 1441452"/>
                <a:gd name="connsiteY0" fmla="*/ 0 h 1216022"/>
                <a:gd name="connsiteX1" fmla="*/ 1437731 w 1441452"/>
                <a:gd name="connsiteY1" fmla="*/ 718294 h 1216022"/>
                <a:gd name="connsiteX2" fmla="*/ 1441452 w 1441452"/>
                <a:gd name="connsiteY2" fmla="*/ 800098 h 1216022"/>
                <a:gd name="connsiteX3" fmla="*/ 1426809 w 1441452"/>
                <a:gd name="connsiteY3" fmla="*/ 883920 h 1216022"/>
                <a:gd name="connsiteX4" fmla="*/ 720726 w 1441452"/>
                <a:gd name="connsiteY4" fmla="*/ 1216022 h 1216022"/>
                <a:gd name="connsiteX5" fmla="*/ 14643 w 1441452"/>
                <a:gd name="connsiteY5" fmla="*/ 883920 h 1216022"/>
                <a:gd name="connsiteX6" fmla="*/ 0 w 1441452"/>
                <a:gd name="connsiteY6" fmla="*/ 800098 h 1216022"/>
                <a:gd name="connsiteX7" fmla="*/ 3721 w 1441452"/>
                <a:gd name="connsiteY7" fmla="*/ 718294 h 1216022"/>
                <a:gd name="connsiteX8" fmla="*/ 720726 w 1441452"/>
                <a:gd name="connsiteY8" fmla="*/ 0 h 1216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41452" h="1216022">
                  <a:moveTo>
                    <a:pt x="720726" y="0"/>
                  </a:moveTo>
                  <a:cubicBezTo>
                    <a:pt x="1093894" y="0"/>
                    <a:pt x="1400823" y="314839"/>
                    <a:pt x="1437731" y="718294"/>
                  </a:cubicBezTo>
                  <a:lnTo>
                    <a:pt x="1441452" y="800098"/>
                  </a:lnTo>
                  <a:lnTo>
                    <a:pt x="1426809" y="883920"/>
                  </a:lnTo>
                  <a:cubicBezTo>
                    <a:pt x="1359604" y="1073450"/>
                    <a:pt x="1069016" y="1216022"/>
                    <a:pt x="720726" y="1216022"/>
                  </a:cubicBezTo>
                  <a:cubicBezTo>
                    <a:pt x="372436" y="1216022"/>
                    <a:pt x="81848" y="1073450"/>
                    <a:pt x="14643" y="883920"/>
                  </a:cubicBezTo>
                  <a:lnTo>
                    <a:pt x="0" y="800098"/>
                  </a:lnTo>
                  <a:lnTo>
                    <a:pt x="3721" y="718294"/>
                  </a:lnTo>
                  <a:cubicBezTo>
                    <a:pt x="40630" y="314839"/>
                    <a:pt x="347558" y="0"/>
                    <a:pt x="720726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" name="Freeform 6"/>
            <p:cNvSpPr/>
            <p:nvPr/>
          </p:nvSpPr>
          <p:spPr>
            <a:xfrm rot="10800000">
              <a:off x="12542947" y="1611492"/>
              <a:ext cx="1543705" cy="969673"/>
            </a:xfrm>
            <a:custGeom>
              <a:avLst/>
              <a:gdLst>
                <a:gd name="connsiteX0" fmla="*/ 597490 w 1194980"/>
                <a:gd name="connsiteY0" fmla="*/ 0 h 750623"/>
                <a:gd name="connsiteX1" fmla="*/ 1194980 w 1194980"/>
                <a:gd name="connsiteY1" fmla="*/ 278342 h 750623"/>
                <a:gd name="connsiteX2" fmla="*/ 597490 w 1194980"/>
                <a:gd name="connsiteY2" fmla="*/ 750623 h 750623"/>
                <a:gd name="connsiteX3" fmla="*/ 0 w 1194980"/>
                <a:gd name="connsiteY3" fmla="*/ 278342 h 750623"/>
                <a:gd name="connsiteX4" fmla="*/ 597490 w 1194980"/>
                <a:gd name="connsiteY4" fmla="*/ 0 h 750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4980" h="750623">
                  <a:moveTo>
                    <a:pt x="597490" y="0"/>
                  </a:moveTo>
                  <a:cubicBezTo>
                    <a:pt x="927475" y="0"/>
                    <a:pt x="1194980" y="124618"/>
                    <a:pt x="1194980" y="278342"/>
                  </a:cubicBezTo>
                  <a:cubicBezTo>
                    <a:pt x="1194980" y="539176"/>
                    <a:pt x="927475" y="750623"/>
                    <a:pt x="597490" y="750623"/>
                  </a:cubicBezTo>
                  <a:cubicBezTo>
                    <a:pt x="267505" y="750623"/>
                    <a:pt x="0" y="539176"/>
                    <a:pt x="0" y="278342"/>
                  </a:cubicBezTo>
                  <a:cubicBezTo>
                    <a:pt x="0" y="124618"/>
                    <a:pt x="267505" y="0"/>
                    <a:pt x="597490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" name="Freeform 7"/>
            <p:cNvSpPr/>
            <p:nvPr/>
          </p:nvSpPr>
          <p:spPr>
            <a:xfrm>
              <a:off x="13314800" y="1219011"/>
              <a:ext cx="931052" cy="1570887"/>
            </a:xfrm>
            <a:custGeom>
              <a:avLst/>
              <a:gdLst>
                <a:gd name="connsiteX0" fmla="*/ 0 w 720726"/>
                <a:gd name="connsiteY0" fmla="*/ 0 h 1216022"/>
                <a:gd name="connsiteX1" fmla="*/ 717005 w 720726"/>
                <a:gd name="connsiteY1" fmla="*/ 718294 h 1216022"/>
                <a:gd name="connsiteX2" fmla="*/ 720726 w 720726"/>
                <a:gd name="connsiteY2" fmla="*/ 800098 h 1216022"/>
                <a:gd name="connsiteX3" fmla="*/ 706083 w 720726"/>
                <a:gd name="connsiteY3" fmla="*/ 883920 h 1216022"/>
                <a:gd name="connsiteX4" fmla="*/ 0 w 720726"/>
                <a:gd name="connsiteY4" fmla="*/ 1216022 h 1216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0726" h="1216022">
                  <a:moveTo>
                    <a:pt x="0" y="0"/>
                  </a:moveTo>
                  <a:cubicBezTo>
                    <a:pt x="373168" y="0"/>
                    <a:pt x="680097" y="314839"/>
                    <a:pt x="717005" y="718294"/>
                  </a:cubicBezTo>
                  <a:lnTo>
                    <a:pt x="720726" y="800098"/>
                  </a:lnTo>
                  <a:lnTo>
                    <a:pt x="706083" y="883920"/>
                  </a:lnTo>
                  <a:cubicBezTo>
                    <a:pt x="638878" y="1073450"/>
                    <a:pt x="348290" y="1216022"/>
                    <a:pt x="0" y="1216022"/>
                  </a:cubicBezTo>
                  <a:close/>
                </a:path>
              </a:pathLst>
            </a:custGeom>
            <a:solidFill>
              <a:schemeClr val="tx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9" name="Oval 8"/>
            <p:cNvSpPr/>
            <p:nvPr/>
          </p:nvSpPr>
          <p:spPr>
            <a:xfrm rot="1665767">
              <a:off x="12772445" y="2008188"/>
              <a:ext cx="462622" cy="333492"/>
            </a:xfrm>
            <a:prstGeom prst="ellipse">
              <a:avLst/>
            </a:prstGeom>
            <a:pattFill prst="dkHorz">
              <a:fgClr>
                <a:schemeClr val="tx1"/>
              </a:fgClr>
              <a:bgClr>
                <a:schemeClr val="accent3">
                  <a:lumMod val="75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" name="Oval 9"/>
            <p:cNvSpPr/>
            <p:nvPr/>
          </p:nvSpPr>
          <p:spPr>
            <a:xfrm rot="19934233" flipV="1">
              <a:off x="13397236" y="2008187"/>
              <a:ext cx="462622" cy="333492"/>
            </a:xfrm>
            <a:prstGeom prst="ellipse">
              <a:avLst/>
            </a:prstGeom>
            <a:pattFill prst="dkHorz">
              <a:fgClr>
                <a:schemeClr val="tx1"/>
              </a:fgClr>
              <a:bgClr>
                <a:schemeClr val="accent3">
                  <a:lumMod val="75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ular Callout 10"/>
              <p:cNvSpPr/>
              <p:nvPr/>
            </p:nvSpPr>
            <p:spPr>
              <a:xfrm>
                <a:off x="760397" y="240141"/>
                <a:ext cx="9874438" cy="1563474"/>
              </a:xfrm>
              <a:prstGeom prst="wedgeRectCallout">
                <a:avLst>
                  <a:gd name="adj1" fmla="val 57178"/>
                  <a:gd name="adj2" fmla="val 30922"/>
                </a:avLst>
              </a:prstGeom>
              <a:solidFill>
                <a:schemeClr val="bg1"/>
              </a:solidFill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sz="2400" dirty="0" smtClean="0">
                    <a:solidFill>
                      <a:schemeClr val="tx1"/>
                    </a:solidFill>
                    <a:latin typeface="+mj-lt"/>
                  </a:rPr>
                  <a:t>If we decide to set </a:t>
                </a:r>
                <a14:m>
                  <m:oMath xmlns:m="http://schemas.openxmlformats.org/officeDocument/2006/math">
                    <m:r>
                      <a:rPr lang="en-I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I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IN" sz="2400" dirty="0" smtClean="0">
                    <a:solidFill>
                      <a:schemeClr val="tx1"/>
                    </a:solidFill>
                    <a:latin typeface="+mj-lt"/>
                  </a:rPr>
                  <a:t> (and not estimate it either) then we get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I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accPr>
                          <m:e>
                            <m:r>
                              <a:rPr lang="en-I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𝑊</m:t>
                            </m:r>
                          </m:e>
                        </m:acc>
                      </m:e>
                      <m:sub>
                        <m:r>
                          <m:rPr>
                            <m:sty m:val="p"/>
                          </m:rPr>
                          <a:rPr lang="en-IN" sz="24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MLE</m:t>
                        </m:r>
                      </m:sub>
                    </m:sSub>
                    <m:r>
                      <a:rPr lang="en-IN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acc>
                      <m:accPr>
                        <m:chr m:val="̂"/>
                        <m:ctrlPr>
                          <a:rPr lang="en-IN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accPr>
                      <m:e>
                        <m:r>
                          <a:rPr lang="en-IN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𝑄</m:t>
                        </m:r>
                      </m:e>
                    </m:acc>
                    <m:rad>
                      <m:radPr>
                        <m:degHide m:val="on"/>
                        <m:ctrlPr>
                          <a:rPr lang="en-IN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radPr>
                      <m:deg/>
                      <m:e>
                        <m:acc>
                          <m:accPr>
                            <m:chr m:val="̂"/>
                            <m:ctrlPr>
                              <a:rPr lang="en-IN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IN" sz="240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Λ</m:t>
                            </m:r>
                          </m:e>
                        </m:acc>
                      </m:e>
                    </m:rad>
                  </m:oMath>
                </a14:m>
                <a:r>
                  <a:rPr lang="en-IN" sz="2400" dirty="0" smtClean="0">
                    <a:solidFill>
                      <a:schemeClr val="tx1"/>
                    </a:solidFill>
                    <a:latin typeface="+mj-lt"/>
                  </a:rPr>
                  <a:t> which, apart from the scaling with the eigenvalues, is just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acc>
                  </m:oMath>
                </a14:m>
                <a:r>
                  <a:rPr lang="en-IN" sz="2400" dirty="0" smtClean="0">
                    <a:solidFill>
                      <a:schemeClr val="tx1"/>
                    </a:solidFill>
                    <a:latin typeface="+mj-lt"/>
                  </a:rPr>
                  <a:t> in PCA! Thus, PCA </a:t>
                </a:r>
                <a14:m>
                  <m:oMath xmlns:m="http://schemas.openxmlformats.org/officeDocument/2006/math">
                    <m:r>
                      <a:rPr lang="en-I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en-IN" sz="2400" dirty="0" smtClean="0">
                    <a:solidFill>
                      <a:schemeClr val="tx1"/>
                    </a:solidFill>
                    <a:latin typeface="+mj-lt"/>
                  </a:rPr>
                  <a:t> PPCA (apart from a scaling factor) under the noiseless assumption </a:t>
                </a:r>
                <a:r>
                  <a:rPr lang="en-IN" sz="2400" dirty="0" smtClean="0">
                    <a:solidFill>
                      <a:schemeClr val="tx1"/>
                    </a:solidFill>
                    <a:latin typeface="+mj-lt"/>
                    <a:sym typeface="Wingdings" panose="05000000000000000000" pitchFamily="2" charset="2"/>
                  </a:rPr>
                  <a:t></a:t>
                </a:r>
                <a:endParaRPr lang="en-IN" sz="2400" dirty="0" smtClean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1" name="Rectangular Callout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397" y="240141"/>
                <a:ext cx="9874438" cy="1563474"/>
              </a:xfrm>
              <a:prstGeom prst="wedgeRectCallout">
                <a:avLst>
                  <a:gd name="adj1" fmla="val 57178"/>
                  <a:gd name="adj2" fmla="val 30922"/>
                </a:avLst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05007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1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PPCA Variants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53354" y="1111624"/>
                <a:ext cx="11938646" cy="5956996"/>
              </a:xfrm>
            </p:spPr>
            <p:txBody>
              <a:bodyPr>
                <a:normAutofit/>
              </a:bodyPr>
              <a:lstStyle/>
              <a:p>
                <a:r>
                  <a:rPr lang="en-IN" dirty="0" smtClean="0"/>
                  <a:t>We can tweak several moving parts in the PPCA generative process</a:t>
                </a:r>
              </a:p>
              <a:p>
                <a:pPr lvl="2"/>
                <a:r>
                  <a:rPr lang="en-IN" dirty="0" smtClean="0"/>
                  <a:t>Can instead assume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1" i="0" smtClean="0">
                            <a:latin typeface="Cambria Math" panose="02040503050406030204" pitchFamily="18" charset="0"/>
                          </a:rPr>
                          <m:t>𝐳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  <m:r>
                      <a:rPr lang="en-IN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I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N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b="1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𝛍</m:t>
                            </m:r>
                          </m:e>
                          <m:sub>
                            <m:r>
                              <a:rPr lang="en-I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  <m:r>
                          <a:rPr lang="en-IN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I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IN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Σ</m:t>
                            </m:r>
                          </m:e>
                          <m:sub>
                            <m:r>
                              <a:rPr lang="en-I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e>
                    </m:d>
                  </m:oMath>
                </a14:m>
                <a:r>
                  <a:rPr lang="en-IN" i="0" dirty="0" smtClean="0"/>
                  <a:t> </a:t>
                </a:r>
                <a:r>
                  <a:rPr lang="en-IN" dirty="0" smtClean="0"/>
                  <a:t>and estimate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𝛍</m:t>
                        </m:r>
                      </m:e>
                      <m:sub>
                        <m:r>
                          <a:rPr lang="en-IN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 lang="en-IN" b="1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I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I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n-I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IN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 lang="en-I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endParaRPr lang="en-IN" dirty="0" smtClean="0"/>
              </a:p>
              <a:p>
                <a:pPr lvl="2"/>
                <a:r>
                  <a:rPr lang="en-IN" dirty="0" smtClean="0"/>
                  <a:t>Can assume non-spherical noise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1" i="0" smtClean="0">
                            <a:latin typeface="Cambria Math" panose="02040503050406030204" pitchFamily="18" charset="0"/>
                          </a:rPr>
                          <m:t>𝛜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  <m:r>
                      <a:rPr lang="en-IN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I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I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IN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Σ</m:t>
                            </m:r>
                          </m:e>
                          <m:sub>
                            <m:r>
                              <a:rPr lang="en-I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𝜖</m:t>
                            </m:r>
                          </m:sub>
                        </m:sSub>
                      </m:e>
                    </m:d>
                  </m:oMath>
                </a14:m>
                <a:r>
                  <a:rPr lang="en-IN" dirty="0" smtClean="0"/>
                  <a:t> and estimate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𝜖</m:t>
                        </m:r>
                      </m:sub>
                    </m:sSub>
                    <m:r>
                      <a:rPr lang="en-IN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en-IN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endParaRPr lang="en-IN" dirty="0" smtClean="0"/>
              </a:p>
              <a:p>
                <a:pPr lvl="2"/>
                <a:r>
                  <a:rPr lang="en-IN" dirty="0" smtClean="0"/>
                  <a:t>A technique called </a:t>
                </a:r>
                <a:r>
                  <a:rPr lang="en-IN" i="0" dirty="0" smtClean="0"/>
                  <a:t>Factor Analysis</a:t>
                </a:r>
                <a:r>
                  <a:rPr lang="en-IN" dirty="0" smtClean="0"/>
                  <a:t> actually uses non-spherical noise model</a:t>
                </a:r>
              </a:p>
              <a:p>
                <a:r>
                  <a:rPr lang="en-IN" dirty="0" smtClean="0"/>
                  <a:t>Since PPCA is a generative model, it can model missing data too</a:t>
                </a:r>
              </a:p>
              <a:p>
                <a:pPr lvl="2"/>
                <a:r>
                  <a:rPr lang="en-IN" dirty="0" smtClean="0"/>
                  <a:t>Suppose we have already found out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</m:acc>
                      </m:e>
                      <m:sub>
                        <m:r>
                          <m:rPr>
                            <m:sty m:val="p"/>
                          </m:rPr>
                          <a:rPr lang="en-IN" b="0" i="0" dirty="0" smtClean="0">
                            <a:latin typeface="Cambria Math" panose="02040503050406030204" pitchFamily="18" charset="0"/>
                          </a:rPr>
                          <m:t>MLE</m:t>
                        </m:r>
                      </m:sub>
                    </m:sSub>
                    <m:r>
                      <a:rPr lang="en-IN" b="0" i="1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I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IN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IN" b="0" i="1" dirty="0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</m:acc>
                      </m:e>
                      <m:sub>
                        <m:r>
                          <m:rPr>
                            <m:sty m:val="p"/>
                          </m:rPr>
                          <a:rPr lang="en-IN" b="0" i="0" dirty="0" smtClean="0">
                            <a:latin typeface="Cambria Math" panose="02040503050406030204" pitchFamily="18" charset="0"/>
                          </a:rPr>
                          <m:t>MLE</m:t>
                        </m:r>
                      </m:sub>
                    </m:sSub>
                  </m:oMath>
                </a14:m>
                <a:r>
                  <a:rPr lang="en-IN" dirty="0" smtClean="0"/>
                  <a:t> using clean training data</a:t>
                </a:r>
              </a:p>
              <a:p>
                <a:pPr lvl="2"/>
                <a:r>
                  <a:rPr lang="en-IN" dirty="0" smtClean="0"/>
                  <a:t>If test data has missing features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1" i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IN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IN" b="1" i="0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IN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  <m:sup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bSup>
                        <m:r>
                          <a:rPr lang="en-IN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IN" b="1" i="0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IN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  <m:sup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bSup>
                      </m:e>
                    </m:d>
                    <m:r>
                      <a:rPr lang="en-IN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IN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IN" dirty="0" smtClean="0"/>
                  <a:t>, use fact that </a:t>
                </a:r>
                <a:r>
                  <a:rPr lang="en-IN" dirty="0" err="1" smtClean="0"/>
                  <a:t>marginals</a:t>
                </a:r>
                <a:r>
                  <a:rPr lang="en-IN" dirty="0" smtClean="0"/>
                  <a:t> of Gaussians are Gaussian. Since we know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1" i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IN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IN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  <m:r>
                          <a:rPr lang="en-IN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I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I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IN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</m:acc>
                          </m:e>
                          <m:sup>
                            <m:r>
                              <a:rPr lang="en-IN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IN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</m:t>
                        </m:r>
                        <m:r>
                          <a:rPr lang="en-IN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  <m:r>
                          <a:rPr lang="en-IN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acc>
                          <m:accPr>
                            <m:chr m:val="̂"/>
                            <m:ctrlPr>
                              <a:rPr lang="en-I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IN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𝑊</m:t>
                            </m:r>
                          </m:e>
                        </m:acc>
                        <m:sSup>
                          <m:sSupPr>
                            <m:ctrlPr>
                              <a:rPr lang="en-I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I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IN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</m:acc>
                          </m:e>
                          <m:sup>
                            <m:r>
                              <a:rPr lang="en-IN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⊤</m:t>
                            </m:r>
                          </m:sup>
                        </m:sSup>
                      </m:e>
                    </m:d>
                  </m:oMath>
                </a14:m>
                <a:r>
                  <a:rPr lang="en-IN" dirty="0" smtClean="0"/>
                  <a:t>, we can see </a:t>
                </a:r>
                <a14:m>
                  <m:oMath xmlns:m="http://schemas.openxmlformats.org/officeDocument/2006/math">
                    <m:r>
                      <a:rPr lang="en-I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ℙ</m:t>
                    </m:r>
                    <m:d>
                      <m:dPr>
                        <m:begChr m:val="["/>
                        <m:endChr m:val="]"/>
                        <m:ctrlP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I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IN" b="1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I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𝑜</m:t>
                            </m:r>
                          </m:sub>
                          <m:sup>
                            <m:r>
                              <a:rPr lang="en-I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p>
                        </m:sSubSup>
                      </m:e>
                    </m:d>
                    <m:r>
                      <a:rPr lang="en-I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IN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  <m:r>
                          <a:rPr lang="en-IN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I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I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IN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</m:acc>
                          </m:e>
                          <m:sup>
                            <m:r>
                              <a:rPr lang="en-IN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IN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</m:t>
                        </m:r>
                        <m:sSub>
                          <m:sSubPr>
                            <m:ctrlPr>
                              <a:rPr lang="en-I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I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  <m:r>
                          <a:rPr lang="en-IN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I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I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IN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</m:acc>
                          </m:e>
                          <m:sub>
                            <m:r>
                              <a:rPr lang="en-I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  <m:sSup>
                          <m:sSupPr>
                            <m:ctrlPr>
                              <a:rPr lang="en-I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I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IN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IN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𝑜</m:t>
                                </m:r>
                              </m:sub>
                            </m:sSub>
                          </m:e>
                          <m:sup>
                            <m:r>
                              <a:rPr lang="en-IN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⊤</m:t>
                            </m:r>
                          </m:sup>
                        </m:sSup>
                      </m:e>
                    </m:d>
                  </m:oMath>
                </a14:m>
                <a:r>
                  <a:rPr lang="en-IN" dirty="0" smtClean="0"/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I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IN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𝑊</m:t>
                            </m:r>
                          </m:e>
                        </m:acc>
                      </m:e>
                      <m:sub>
                        <m:r>
                          <a:rPr lang="en-IN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I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d>
                          <m:dPr>
                            <m:begChr m:val="|"/>
                            <m:endChr m:val="|"/>
                            <m:ctrlPr>
                              <a:rPr lang="en-I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𝑜</m:t>
                            </m:r>
                          </m:e>
                        </m:d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IN" dirty="0" smtClean="0"/>
                  <a:t> has only observed rows)</a:t>
                </a:r>
              </a:p>
              <a:p>
                <a:pPr lvl="2"/>
                <a:r>
                  <a:rPr lang="en-IN" dirty="0" smtClean="0"/>
                  <a:t>Missing test data is easier to handle, missing training data more challenging</a:t>
                </a:r>
              </a:p>
              <a:p>
                <a:pPr lvl="3"/>
                <a:r>
                  <a:rPr lang="en-IN" dirty="0" smtClean="0"/>
                  <a:t>Need to apply the above trick when defining the likelihood of training data points</a:t>
                </a:r>
              </a:p>
              <a:p>
                <a:pPr lvl="3"/>
                <a:r>
                  <a:rPr lang="en-IN" dirty="0" smtClean="0"/>
                  <a:t>Each training data point may have different coordinates missing. If we do not even know when a coordinate has gone missing then this becomes more challenging </a:t>
                </a:r>
                <a:r>
                  <a:rPr lang="en-IN" dirty="0" smtClean="0">
                    <a:sym typeface="Wingdings" panose="05000000000000000000" pitchFamily="2" charset="2"/>
                  </a:rPr>
                  <a:t></a:t>
                </a:r>
                <a:endParaRPr lang="en-IN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3354" y="1111624"/>
                <a:ext cx="11938646" cy="5956996"/>
              </a:xfrm>
              <a:blipFill>
                <a:blip r:embed="rId2"/>
                <a:stretch>
                  <a:fillRect l="-562" t="-2454" r="-148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B8E69-23A9-4619-9CFE-E27BFD8A78F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257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Dimensionality Reduction using PPCA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53354" y="1111624"/>
                <a:ext cx="12044812" cy="5746376"/>
              </a:xfrm>
            </p:spPr>
            <p:txBody>
              <a:bodyPr>
                <a:normAutofit/>
              </a:bodyPr>
              <a:lstStyle/>
              <a:p>
                <a:r>
                  <a:rPr lang="en-IN" dirty="0" smtClean="0"/>
                  <a:t>With PCA </a:t>
                </a:r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IN" i="1">
                        <a:latin typeface="Cambria Math" panose="02040503050406030204" pitchFamily="18" charset="0"/>
                      </a:rPr>
                      <m:t>≈</m:t>
                    </m:r>
                    <m:acc>
                      <m:accPr>
                        <m:chr m:val="̂"/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  <m:r>
                      <a:rPr lang="en-IN" i="1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</m:acc>
                    <m:acc>
                      <m:accPr>
                        <m:chr m:val="̂"/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IN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</m:acc>
                    <m:sSup>
                      <m:sSup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acc>
                      </m:e>
                      <m:sup>
                        <m:r>
                          <a:rPr lang="en-IN" i="1"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</m:oMath>
                </a14:m>
                <a:r>
                  <a:rPr lang="en-IN" dirty="0"/>
                  <a:t> we got low-dim </a:t>
                </a:r>
                <a:r>
                  <a:rPr lang="en-IN" dirty="0" smtClean="0"/>
                  <a:t>feat. </a:t>
                </a:r>
                <a:r>
                  <a:rPr lang="en-IN" dirty="0"/>
                  <a:t>easily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  <m:r>
                      <a:rPr lang="en-IN" i="1" dirty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en-IN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IN" i="1" dirty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</m:acc>
                    <m:acc>
                      <m:accPr>
                        <m:chr m:val="̂"/>
                        <m:ctrlPr>
                          <a:rPr lang="en-IN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IN" dirty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</m:acc>
                    <m:r>
                      <a:rPr lang="en-IN" b="0" i="1" dirty="0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endParaRPr lang="en-IN" dirty="0" smtClean="0"/>
              </a:p>
              <a:p>
                <a:pPr lvl="2"/>
                <a:r>
                  <a:rPr lang="en-IN" dirty="0" smtClean="0"/>
                  <a:t>These made sense because these are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IN" dirty="0" smtClean="0"/>
                  <a:t>-dim features which are just a rotation away (</a:t>
                </a:r>
                <a:r>
                  <a:rPr lang="en-IN" dirty="0"/>
                  <a:t>using </a:t>
                </a:r>
                <a14:m>
                  <m:oMath xmlns:m="http://schemas.openxmlformats.org/officeDocument/2006/math">
                    <m:r>
                      <a:rPr lang="en-IN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IN" dirty="0" smtClean="0"/>
                  <a:t>) from features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IN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</m:oMath>
                </a14:m>
                <a:r>
                  <a:rPr lang="en-IN" dirty="0" smtClean="0"/>
                  <a:t> which we know approximate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IN" dirty="0" smtClean="0"/>
                  <a:t> very well</a:t>
                </a:r>
                <a:endParaRPr lang="en-IN" dirty="0"/>
              </a:p>
              <a:p>
                <a:pPr lvl="2"/>
                <a:r>
                  <a:rPr lang="en-IN" dirty="0"/>
                  <a:t>With PPCA </a:t>
                </a:r>
                <a:r>
                  <a:rPr lang="en-IN" dirty="0" smtClean="0"/>
                  <a:t>too we </a:t>
                </a:r>
                <a:r>
                  <a:rPr lang="en-IN" dirty="0"/>
                  <a:t>can we recover the original low-dim features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1" i="0">
                            <a:latin typeface="Cambria Math" panose="02040503050406030204" pitchFamily="18" charset="0"/>
                          </a:rPr>
                          <m:t>𝐳</m:t>
                        </m:r>
                      </m:e>
                      <m:sup>
                        <m:r>
                          <a:rPr lang="en-IN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  <m:r>
                      <a:rPr lang="en-IN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IN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IN" dirty="0"/>
                  <a:t> by treating them as latent variables and applying </a:t>
                </a:r>
                <a:r>
                  <a:rPr lang="en-IN" dirty="0" err="1"/>
                  <a:t>AltOpt</a:t>
                </a:r>
                <a:r>
                  <a:rPr lang="en-IN" dirty="0"/>
                  <a:t> or EM</a:t>
                </a:r>
              </a:p>
              <a:p>
                <a:pPr lvl="2"/>
                <a:r>
                  <a:rPr lang="en-IN" dirty="0"/>
                  <a:t>Need to be careful since these latent variables are (continuous) vectors now!</a:t>
                </a:r>
              </a:p>
              <a:p>
                <a:r>
                  <a:rPr lang="en-IN" dirty="0" smtClean="0"/>
                  <a:t>Earlier, we used a shortcut </a:t>
                </a:r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ℙ</m:t>
                    </m:r>
                    <m:d>
                      <m:dPr>
                        <m:begChr m:val="["/>
                        <m:endChr m:val="]"/>
                        <m:ctrlP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I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b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𝐱</m:t>
                            </m:r>
                          </m:e>
                          <m:sup>
                            <m:r>
                              <a:rPr lang="en-I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  <m: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| </m:t>
                        </m:r>
                        <m: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</m:e>
                    </m:d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  <m: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I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I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</m:t>
                        </m:r>
                        <m: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  <m: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  <m:sSup>
                          <m:sSupPr>
                            <m:ctrlPr>
                              <a:rPr lang="en-I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𝑊</m:t>
                            </m:r>
                          </m:e>
                          <m:sup>
                            <m:r>
                              <a:rPr lang="en-I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⊤</m:t>
                            </m:r>
                          </m:sup>
                        </m:sSup>
                      </m:e>
                    </m:d>
                  </m:oMath>
                </a14:m>
                <a:r>
                  <a:rPr lang="en-IN" dirty="0" smtClean="0"/>
                  <a:t> to get MLE for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IN" dirty="0" smtClean="0"/>
                  <a:t>. To get hold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1" i="0" smtClean="0">
                            <a:latin typeface="Cambria Math" panose="02040503050406030204" pitchFamily="18" charset="0"/>
                          </a:rPr>
                          <m:t>𝐳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r>
                  <a:rPr lang="en-IN" dirty="0" smtClean="0"/>
                  <a:t> we need proper </a:t>
                </a:r>
                <a:r>
                  <a:rPr lang="en-IN" dirty="0" err="1" smtClean="0"/>
                  <a:t>AltOpt</a:t>
                </a:r>
                <a:r>
                  <a:rPr lang="en-IN" dirty="0" smtClean="0"/>
                  <a:t>/EM</a:t>
                </a:r>
                <a:endParaRPr lang="en-IN" i="1" dirty="0" smtClean="0"/>
              </a:p>
              <a:p>
                <a:pPr lvl="2" algn="ctr"/>
                <a14:m>
                  <m:oMath xmlns:m="http://schemas.openxmlformats.org/officeDocument/2006/math">
                    <m:r>
                      <a:rPr lang="en-IN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ℙ</m:t>
                    </m:r>
                    <m:d>
                      <m:dPr>
                        <m:begChr m:val="["/>
                        <m:endChr m:val="]"/>
                        <m:ctrlP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I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b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𝐱</m:t>
                            </m:r>
                          </m:e>
                          <m:sup>
                            <m:r>
                              <a:rPr lang="en-IN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  <m:r>
                          <a:rPr lang="en-IN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| </m:t>
                        </m:r>
                        <m:r>
                          <a:rPr lang="en-IN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r>
                          <a:rPr lang="en-IN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IN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</m:e>
                    </m:d>
                    <m:r>
                      <a:rPr lang="en-I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supHide m:val="on"/>
                        <m:ctrlP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sSup>
                          <m:sSupPr>
                            <m:ctrlPr>
                              <a:rPr lang="en-I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en-IN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ℝ</m:t>
                            </m:r>
                          </m:e>
                          <m:sup>
                            <m:r>
                              <m:rPr>
                                <m:brk m:alnAt="7"/>
                              </m:rPr>
                              <a:rPr lang="en-I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sub>
                      <m:sup/>
                      <m:e>
                        <m:r>
                          <a:rPr lang="en-IN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ℙ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I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I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IN" b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  <m:sup>
                                <m:r>
                                  <a:rPr lang="en-IN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p>
                            </m:sSup>
                            <m:r>
                              <a:rPr lang="en-IN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I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IN" b="1">
                                    <a:latin typeface="Cambria Math" panose="02040503050406030204" pitchFamily="18" charset="0"/>
                                  </a:rPr>
                                  <m:t>𝐳</m:t>
                                </m:r>
                              </m:e>
                              <m:sup>
                                <m:r>
                                  <a:rPr lang="en-IN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p>
                            </m:sSup>
                            <m:r>
                              <a:rPr lang="en-IN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IN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| </m:t>
                            </m:r>
                            <m:r>
                              <a:rPr lang="en-IN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  <m:r>
                              <a:rPr lang="en-IN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IN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𝑊</m:t>
                            </m:r>
                          </m:e>
                        </m:d>
                      </m:e>
                    </m:nary>
                    <m:r>
                      <a:rPr lang="en-I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I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</m:t>
                    </m:r>
                    <m:sSup>
                      <m:sSup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1">
                            <a:latin typeface="Cambria Math" panose="02040503050406030204" pitchFamily="18" charset="0"/>
                          </a:rPr>
                          <m:t>𝐳</m:t>
                        </m:r>
                      </m:e>
                      <m:sup>
                        <m:r>
                          <a:rPr lang="en-IN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endParaRPr lang="en-IN" dirty="0" smtClean="0"/>
              </a:p>
              <a:p>
                <a:pPr lvl="2"/>
                <a:r>
                  <a:rPr lang="en-IN" dirty="0" err="1" smtClean="0"/>
                  <a:t>AltOpt</a:t>
                </a:r>
                <a:r>
                  <a:rPr lang="en-IN" dirty="0" smtClean="0"/>
                  <a:t> will approximate integral using a single term (a single value for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1">
                            <a:latin typeface="Cambria Math" panose="02040503050406030204" pitchFamily="18" charset="0"/>
                          </a:rPr>
                          <m:t>𝐳</m:t>
                        </m:r>
                      </m:e>
                      <m:sup>
                        <m:r>
                          <a:rPr lang="en-IN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r>
                  <a:rPr lang="en-IN" dirty="0" smtClean="0"/>
                  <a:t>)</a:t>
                </a:r>
              </a:p>
              <a:p>
                <a:pPr lvl="2"/>
                <a:r>
                  <a:rPr lang="en-IN" dirty="0" smtClean="0"/>
                  <a:t>EM will lower bound the integral using another (easier to compute) integral</a:t>
                </a:r>
              </a:p>
              <a:p>
                <a:pPr lvl="2"/>
                <a:r>
                  <a:rPr lang="en-IN" dirty="0" smtClean="0"/>
                  <a:t>Need to replace “sum” over possible values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1">
                            <a:latin typeface="Cambria Math" panose="02040503050406030204" pitchFamily="18" charset="0"/>
                          </a:rPr>
                          <m:t>𝐳</m:t>
                        </m:r>
                      </m:e>
                      <m:sup>
                        <m:r>
                          <a:rPr lang="en-IN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r>
                  <a:rPr lang="en-IN" dirty="0" smtClean="0"/>
                  <a:t> with “integral” since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1">
                            <a:latin typeface="Cambria Math" panose="02040503050406030204" pitchFamily="18" charset="0"/>
                          </a:rPr>
                          <m:t>𝐳</m:t>
                        </m:r>
                      </m:e>
                      <m:sup>
                        <m:r>
                          <a:rPr lang="en-IN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r>
                  <a:rPr lang="en-IN" dirty="0" smtClean="0"/>
                  <a:t> cont.</a:t>
                </a:r>
              </a:p>
              <a:p>
                <a:pPr lvl="2"/>
                <a:endParaRPr lang="en-IN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3354" y="1111624"/>
                <a:ext cx="12044812" cy="5746376"/>
              </a:xfrm>
              <a:blipFill>
                <a:blip r:embed="rId2"/>
                <a:stretch>
                  <a:fillRect l="-557" t="-2333" r="-50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B8E69-23A9-4619-9CFE-E27BFD8A78F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943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PPCA – Alternating Optimization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53354" y="1111624"/>
                <a:ext cx="11938646" cy="5746376"/>
              </a:xfrm>
            </p:spPr>
            <p:txBody>
              <a:bodyPr/>
              <a:lstStyle/>
              <a:p>
                <a:r>
                  <a:rPr lang="en-IN" dirty="0" smtClean="0"/>
                  <a:t>We wish to get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IN" b="0" i="0" smtClean="0">
                            <a:latin typeface="Cambria Math" panose="02040503050406030204" pitchFamily="18" charset="0"/>
                          </a:rPr>
                          <m:t>arg</m:t>
                        </m:r>
                      </m:fName>
                      <m:e>
                        <m:func>
                          <m:funcPr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IN" b="0" i="0" smtClean="0">
                                    <a:latin typeface="Cambria Math" panose="02040503050406030204" pitchFamily="18" charset="0"/>
                                  </a:rPr>
                                  <m:t>max</m:t>
                                </m:r>
                              </m:e>
                              <m:lim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lim>
                            </m:limLow>
                          </m:fName>
                          <m:e>
                            <m:nary>
                              <m:naryPr>
                                <m:chr m:val="∑"/>
                                <m:limLoc m:val="subSup"/>
                                <m:ctrlP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5"/>
                                  </m:rP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  <m:e>
                                <m:func>
                                  <m:funcPr>
                                    <m:ctrlPr>
                                      <a:rPr lang="en-I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IN" i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ln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IN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nary>
                                          <m:naryPr>
                                            <m:supHide m:val="on"/>
                                            <m:ctrlPr>
                                              <a:rPr lang="en-IN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naryPr>
                                          <m:sub>
                                            <m:sSup>
                                              <m:sSupPr>
                                                <m:ctrlPr>
                                                  <a:rPr lang="en-IN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n-IN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ℝ</m:t>
                                                </m:r>
                                              </m:e>
                                              <m:sup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n-IN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𝑘</m:t>
                                                </m:r>
                                              </m:sup>
                                            </m:sSup>
                                          </m:sub>
                                          <m:sup/>
                                          <m:e>
                                            <m:r>
                                              <a:rPr lang="en-IN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ℙ</m:t>
                                            </m:r>
                                            <m:d>
                                              <m:dPr>
                                                <m:begChr m:val="["/>
                                                <m:endChr m:val="]"/>
                                                <m:ctrlPr>
                                                  <a:rPr lang="en-IN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p>
                                                  <m:sSupPr>
                                                    <m:ctrlPr>
                                                      <a:rPr lang="en-IN" i="1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</m:ctrlPr>
                                                  </m:sSupPr>
                                                  <m:e>
                                                    <m:r>
                                                      <a:rPr lang="en-IN" b="1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𝐱</m:t>
                                                    </m:r>
                                                  </m:e>
                                                  <m:sup>
                                                    <m:r>
                                                      <a:rPr lang="en-IN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𝑖</m:t>
                                                    </m:r>
                                                  </m:sup>
                                                </m:sSup>
                                                <m:r>
                                                  <a:rPr lang="en-IN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,</m:t>
                                                </m:r>
                                                <m:sSup>
                                                  <m:sSupPr>
                                                    <m:ctrlPr>
                                                      <a:rPr lang="en-IN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pPr>
                                                  <m:e>
                                                    <m:r>
                                                      <a:rPr lang="en-IN" b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𝐳</m:t>
                                                    </m:r>
                                                  </m:e>
                                                  <m:sup>
                                                    <m:r>
                                                      <a:rPr lang="en-IN">
                                                        <a:latin typeface="Cambria Math" panose="02040503050406030204" pitchFamily="18" charset="0"/>
                                                      </a:rPr>
                                                      <m:t>𝑖</m:t>
                                                    </m:r>
                                                  </m:sup>
                                                </m:sSup>
                                                <m:r>
                                                  <a:rPr lang="en-IN">
                                                    <a:latin typeface="Cambria Math" panose="02040503050406030204" pitchFamily="18" charset="0"/>
                                                  </a:rPr>
                                                  <m:t> </m:t>
                                                </m:r>
                                                <m:r>
                                                  <a:rPr lang="en-IN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| </m:t>
                                                </m:r>
                                                <m:r>
                                                  <a:rPr lang="en-IN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𝜎</m:t>
                                                </m:r>
                                                <m:r>
                                                  <a:rPr lang="en-IN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,</m:t>
                                                </m:r>
                                                <m:r>
                                                  <a:rPr lang="en-IN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𝑊</m:t>
                                                </m:r>
                                              </m:e>
                                            </m:d>
                                          </m:e>
                                        </m:nary>
                                        <m:r>
                                          <a:rPr lang="en-IN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IN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  <m:sSup>
                                          <m:sSupPr>
                                            <m:ctrlPr>
                                              <a:rPr lang="en-IN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IN" b="1">
                                                <a:latin typeface="Cambria Math" panose="02040503050406030204" pitchFamily="18" charset="0"/>
                                              </a:rPr>
                                              <m:t>𝐳</m:t>
                                            </m:r>
                                          </m:e>
                                          <m:sup>
                                            <m:r>
                                              <a:rPr lang="en-IN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p>
                                        </m:sSup>
                                      </m:e>
                                    </m:d>
                                  </m:e>
                                </m:func>
                              </m:e>
                            </m:nary>
                          </m:e>
                        </m:func>
                      </m:e>
                    </m:func>
                  </m:oMath>
                </a14:m>
                <a:endParaRPr lang="en-IN" dirty="0" smtClean="0"/>
              </a:p>
              <a:p>
                <a:pPr lvl="2"/>
                <a:r>
                  <a:rPr lang="en-IN" dirty="0" smtClean="0"/>
                  <a:t>Same old pesky sum-log-sum (actually sum-log-integral) form – difficult </a:t>
                </a:r>
                <a:r>
                  <a:rPr lang="en-IN" i="0" dirty="0" smtClean="0">
                    <a:sym typeface="Wingdings" panose="05000000000000000000" pitchFamily="2" charset="2"/>
                  </a:rPr>
                  <a:t></a:t>
                </a:r>
              </a:p>
              <a:p>
                <a:pPr lvl="2"/>
                <a:r>
                  <a:rPr lang="en-IN" dirty="0" smtClean="0">
                    <a:sym typeface="Wingdings" panose="05000000000000000000" pitchFamily="2" charset="2"/>
                  </a:rPr>
                  <a:t>Approximate integral by its most dominant term </a:t>
                </a:r>
                <a14:m>
                  <m:oMath xmlns:m="http://schemas.openxmlformats.org/officeDocument/2006/math">
                    <m:nary>
                      <m:naryPr>
                        <m:supHide m:val="on"/>
                        <m:ctrlP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sSup>
                          <m:sSupPr>
                            <m:ctrlPr>
                              <a:rPr lang="en-I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en-IN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ℝ</m:t>
                            </m:r>
                          </m:e>
                          <m:sup>
                            <m:r>
                              <m:rPr>
                                <m:brk m:alnAt="7"/>
                              </m:rPr>
                              <a:rPr lang="en-IN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sub>
                      <m:sup/>
                      <m:e>
                        <m:r>
                          <a:rPr lang="en-IN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ℙ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I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I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IN" b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  <m:sup>
                                <m:r>
                                  <a:rPr lang="en-IN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p>
                            </m:sSup>
                            <m:r>
                              <a:rPr lang="en-IN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I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IN" b="1">
                                    <a:latin typeface="Cambria Math" panose="02040503050406030204" pitchFamily="18" charset="0"/>
                                  </a:rPr>
                                  <m:t>𝐳</m:t>
                                </m:r>
                              </m:e>
                              <m:sup>
                                <m:r>
                                  <a:rPr lang="en-IN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p>
                            </m:sSup>
                            <m:r>
                              <a:rPr lang="en-IN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IN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| </m:t>
                            </m:r>
                            <m:r>
                              <a:rPr lang="en-IN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  <m:r>
                              <a:rPr lang="en-IN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IN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𝑊</m:t>
                            </m:r>
                          </m:e>
                        </m:d>
                      </m:e>
                    </m:nary>
                    <m:sSup>
                      <m:sSup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IN" b="1">
                            <a:latin typeface="Cambria Math" panose="02040503050406030204" pitchFamily="18" charset="0"/>
                          </a:rPr>
                          <m:t>𝐳</m:t>
                        </m:r>
                      </m:e>
                      <m:sup>
                        <m:r>
                          <a:rPr lang="en-IN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  <m:r>
                      <a:rPr lang="en-IN" b="0" i="1" smtClean="0"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endParaRPr lang="en-IN" dirty="0" smtClean="0"/>
              </a:p>
              <a:p>
                <a:pPr lvl="2"/>
                <a14:m>
                  <m:oMath xmlns:m="http://schemas.openxmlformats.org/officeDocument/2006/math">
                    <m:r>
                      <a:rPr lang="en-IN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ℙ</m:t>
                    </m:r>
                    <m:d>
                      <m:dPr>
                        <m:begChr m:val="["/>
                        <m:endChr m:val="]"/>
                        <m:ctrlP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I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b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𝐱</m:t>
                            </m:r>
                          </m:e>
                          <m:sup>
                            <m:r>
                              <a:rPr lang="en-IN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  <m:r>
                          <a:rPr lang="en-IN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̃"/>
                                <m:ctrlPr>
                                  <a:rPr lang="en-IN" b="1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IN" b="1">
                                    <a:latin typeface="Cambria Math" panose="02040503050406030204" pitchFamily="18" charset="0"/>
                                  </a:rPr>
                                  <m:t>𝐳</m:t>
                                </m:r>
                              </m:e>
                            </m:acc>
                          </m:e>
                          <m:sup>
                            <m:r>
                              <a:rPr lang="en-IN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  <m:r>
                          <a:rPr lang="en-IN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en-IN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r>
                          <a:rPr lang="en-IN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IN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</m:e>
                    </m:d>
                  </m:oMath>
                </a14:m>
                <a:r>
                  <a:rPr lang="en-IN" dirty="0" smtClean="0"/>
                  <a:t> with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lang="en-IN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IN" b="1">
                                <a:latin typeface="Cambria Math" panose="02040503050406030204" pitchFamily="18" charset="0"/>
                              </a:rPr>
                              <m:t>𝐳</m:t>
                            </m:r>
                          </m:e>
                        </m:acc>
                      </m:e>
                      <m:sup>
                        <m:r>
                          <a:rPr lang="en-IN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  <m:r>
                      <a:rPr lang="en-IN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IN" b="0" i="0" smtClean="0">
                            <a:latin typeface="Cambria Math" panose="02040503050406030204" pitchFamily="18" charset="0"/>
                          </a:rPr>
                          <m:t>arg</m:t>
                        </m:r>
                      </m:fName>
                      <m:e>
                        <m:func>
                          <m:funcPr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IN" b="0" i="0" smtClean="0">
                                    <a:latin typeface="Cambria Math" panose="02040503050406030204" pitchFamily="18" charset="0"/>
                                  </a:rPr>
                                  <m:t>max</m:t>
                                </m:r>
                              </m:e>
                              <m:lim>
                                <m:r>
                                  <a:rPr lang="en-IN" b="1">
                                    <a:latin typeface="Cambria Math" panose="02040503050406030204" pitchFamily="18" charset="0"/>
                                  </a:rPr>
                                  <m:t>𝐳</m:t>
                                </m:r>
                              </m:lim>
                            </m:limLow>
                          </m:fName>
                          <m:e>
                            <m:r>
                              <a:rPr lang="en-IN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ℙ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I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IN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IN" b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𝐱</m:t>
                                    </m:r>
                                  </m:e>
                                  <m:sup>
                                    <m:r>
                                      <a:rPr lang="en-IN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p>
                                </m:sSup>
                                <m:r>
                                  <a:rPr lang="en-IN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IN" b="1">
                                    <a:latin typeface="Cambria Math" panose="02040503050406030204" pitchFamily="18" charset="0"/>
                                  </a:rPr>
                                  <m:t>𝐳</m:t>
                                </m:r>
                                <m:r>
                                  <a:rPr lang="en-IN" b="1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IN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|</m:t>
                                </m:r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IN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𝜎</m:t>
                                </m:r>
                                <m:r>
                                  <a:rPr lang="en-IN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IN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</m:d>
                          </m:e>
                        </m:func>
                      </m:e>
                    </m:func>
                    <m:r>
                      <a:rPr lang="en-IN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IN" b="0" i="0" smtClean="0">
                            <a:latin typeface="Cambria Math" panose="02040503050406030204" pitchFamily="18" charset="0"/>
                          </a:rPr>
                          <m:t>arg</m:t>
                        </m:r>
                      </m:fName>
                      <m:e>
                        <m:func>
                          <m:funcPr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IN" b="0" i="0" smtClean="0">
                                    <a:latin typeface="Cambria Math" panose="02040503050406030204" pitchFamily="18" charset="0"/>
                                  </a:rPr>
                                  <m:t>max</m:t>
                                </m:r>
                              </m:e>
                              <m:lim>
                                <m:r>
                                  <a:rPr lang="en-IN" b="1">
                                    <a:latin typeface="Cambria Math" panose="02040503050406030204" pitchFamily="18" charset="0"/>
                                  </a:rPr>
                                  <m:t>𝐳</m:t>
                                </m:r>
                              </m:lim>
                            </m:limLow>
                          </m:fName>
                          <m:e>
                            <m:r>
                              <a:rPr lang="en-IN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ℙ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I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IN" b="1">
                                    <a:latin typeface="Cambria Math" panose="02040503050406030204" pitchFamily="18" charset="0"/>
                                  </a:rPr>
                                  <m:t>𝐳</m:t>
                                </m:r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IN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|</m:t>
                                </m:r>
                                <m:sSup>
                                  <m:sSupPr>
                                    <m:ctrlPr>
                                      <a:rPr lang="en-IN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IN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IN" b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𝐱</m:t>
                                    </m:r>
                                  </m:e>
                                  <m:sup>
                                    <m:r>
                                      <a:rPr lang="en-IN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p>
                                </m:sSup>
                                <m:r>
                                  <a:rPr lang="en-IN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IN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𝜎</m:t>
                                </m:r>
                                <m:r>
                                  <a:rPr lang="en-IN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IN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</m:d>
                          </m:e>
                        </m:func>
                      </m:e>
                    </m:func>
                  </m:oMath>
                </a14:m>
                <a:endParaRPr lang="en-IN" dirty="0" smtClean="0"/>
              </a:p>
              <a:p>
                <a:pPr lvl="2"/>
                <a:r>
                  <a:rPr lang="en-IN" dirty="0"/>
                  <a:t>Approx. integral by a single term may not be bad if the dist. </a:t>
                </a:r>
                <a14:m>
                  <m:oMath xmlns:m="http://schemas.openxmlformats.org/officeDocument/2006/math">
                    <m:r>
                      <a:rPr lang="en-IN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ℙ</m:t>
                    </m:r>
                    <m:d>
                      <m:dPr>
                        <m:begChr m:val="["/>
                        <m:endChr m:val="]"/>
                        <m:ctrlP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1">
                            <a:latin typeface="Cambria Math" panose="02040503050406030204" pitchFamily="18" charset="0"/>
                          </a:rPr>
                          <m:t>𝐳</m:t>
                        </m:r>
                        <m:r>
                          <a:rPr lang="en-IN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IN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sSup>
                          <m:sSupPr>
                            <m:ctrlPr>
                              <a:rPr lang="en-I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b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IN" b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𝐱</m:t>
                            </m:r>
                          </m:e>
                          <m:sup>
                            <m:r>
                              <a:rPr lang="en-IN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  <m:r>
                          <a:rPr lang="en-IN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IN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r>
                          <a:rPr lang="en-IN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IN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</m:e>
                    </m:d>
                  </m:oMath>
                </a14:m>
                <a:r>
                  <a:rPr lang="en-IN" dirty="0"/>
                  <a:t> has small variance – advantage of being cheaper than EM in computation </a:t>
                </a:r>
                <a:r>
                  <a:rPr lang="en-IN" dirty="0" smtClean="0"/>
                  <a:t>time</a:t>
                </a:r>
              </a:p>
              <a:p>
                <a:r>
                  <a:rPr lang="en-IN" dirty="0" smtClean="0"/>
                  <a:t>Thus, we wish to solve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IN" b="0" i="0" smtClean="0">
                            <a:latin typeface="Cambria Math" panose="02040503050406030204" pitchFamily="18" charset="0"/>
                          </a:rPr>
                          <m:t>arg</m:t>
                        </m:r>
                      </m:fName>
                      <m:e>
                        <m:func>
                          <m:funcPr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IN" b="0" i="0" smtClean="0">
                                    <a:latin typeface="Cambria Math" panose="02040503050406030204" pitchFamily="18" charset="0"/>
                                  </a:rPr>
                                  <m:t>max</m:t>
                                </m:r>
                              </m:e>
                              <m:lim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p>
                                  <m:sSupPr>
                                    <m:ctrlPr>
                                      <a:rPr lang="en-I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IN" b="1" i="1">
                                        <a:latin typeface="Cambria Math" panose="02040503050406030204" pitchFamily="18" charset="0"/>
                                      </a:rPr>
                                      <m:t>𝒛</m:t>
                                    </m:r>
                                  </m:e>
                                  <m:sup>
                                    <m:r>
                                      <a:rPr lang="en-IN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p>
                                </m:sSup>
                              </m:lim>
                            </m:limLow>
                          </m:fName>
                          <m:e>
                            <m:nary>
                              <m:naryPr>
                                <m:chr m:val="∑"/>
                                <m:limLoc m:val="subSup"/>
                                <m:ctrlPr>
                                  <a:rPr lang="en-IN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5"/>
                                  </m:rPr>
                                  <a:rPr lang="en-IN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  <m:e>
                                <m:func>
                                  <m:funcPr>
                                    <m:ctrlPr>
                                      <a:rPr lang="en-IN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IN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ln</m:t>
                                    </m:r>
                                  </m:fName>
                                  <m:e>
                                    <m:r>
                                      <a:rPr lang="en-IN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ℙ</m:t>
                                    </m:r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en-IN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p>
                                          <m:sSupPr>
                                            <m:ctrlPr>
                                              <a:rPr lang="en-IN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IN" b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𝐱</m:t>
                                            </m:r>
                                          </m:e>
                                          <m:sup>
                                            <m:r>
                                              <a:rPr lang="en-IN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p>
                                        </m:sSup>
                                        <m:r>
                                          <a:rPr lang="en-IN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sSup>
                                          <m:sSupPr>
                                            <m:ctrlPr>
                                              <a:rPr lang="en-IN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IN" b="1">
                                                <a:latin typeface="Cambria Math" panose="02040503050406030204" pitchFamily="18" charset="0"/>
                                              </a:rPr>
                                              <m:t>𝐳</m:t>
                                            </m:r>
                                          </m:e>
                                          <m:sup>
                                            <m:r>
                                              <a:rPr lang="en-IN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p>
                                        </m:sSup>
                                        <m:r>
                                          <a:rPr lang="en-IN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IN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| </m:t>
                                        </m:r>
                                        <m:r>
                                          <a:rPr lang="en-IN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  <m:r>
                                          <a:rPr lang="en-IN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IN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𝑊</m:t>
                                        </m:r>
                                      </m:e>
                                    </m:d>
                                  </m:e>
                                </m:func>
                              </m:e>
                            </m:nary>
                          </m:e>
                        </m:func>
                      </m:e>
                    </m:func>
                  </m:oMath>
                </a14:m>
                <a:endParaRPr lang="en-IN" dirty="0" smtClean="0"/>
              </a:p>
              <a:p>
                <a:pPr lvl="2"/>
                <a14:m>
                  <m:oMath xmlns:m="http://schemas.openxmlformats.org/officeDocument/2006/math">
                    <m:r>
                      <a:rPr lang="en-IN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ℙ</m:t>
                    </m:r>
                    <m:d>
                      <m:dPr>
                        <m:begChr m:val="["/>
                        <m:endChr m:val="]"/>
                        <m:ctrlP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b="1" i="0">
                                <a:latin typeface="Cambria Math" panose="02040503050406030204" pitchFamily="18" charset="0"/>
                              </a:rPr>
                              <m:t>𝐳</m:t>
                            </m:r>
                          </m:e>
                          <m:sup>
                            <m:r>
                              <a:rPr lang="en-IN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  <m:r>
                          <a:rPr lang="en-IN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  <m:e>
                        <m:r>
                          <a:rPr lang="en-IN">
                            <a:latin typeface="Cambria Math" panose="020405030504060302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b="1" i="0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p>
                            <m:r>
                              <a:rPr lang="en-IN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  <m:r>
                          <a:rPr lang="en-IN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IN">
                            <a:latin typeface="Cambria Math" panose="02040503050406030204" pitchFamily="18" charset="0"/>
                          </a:rPr>
                          <m:t>𝜎</m:t>
                        </m:r>
                        <m:r>
                          <a:rPr lang="en-IN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IN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</m:d>
                    <m:r>
                      <a:rPr lang="en-IN"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I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b="1" i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𝐳</m:t>
                            </m:r>
                          </m:e>
                          <m:sup>
                            <m:r>
                              <a:rPr lang="en-IN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  <m:r>
                          <a:rPr lang="en-IN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;</m:t>
                        </m:r>
                        <m:sSubSup>
                          <m:sSubSupPr>
                            <m:ctrlPr>
                              <a:rPr lang="en-IN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IN" b="1" i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𝛍</m:t>
                            </m:r>
                          </m:e>
                          <m:sub>
                            <m:r>
                              <a:rPr lang="en-IN" b="1" i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𝐳</m:t>
                            </m:r>
                          </m:sub>
                          <m:sup>
                            <m:r>
                              <a:rPr lang="en-IN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p>
                        </m:sSubSup>
                        <m:r>
                          <a:rPr lang="en-IN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I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IN" i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Σ</m:t>
                            </m:r>
                          </m:e>
                          <m:sub>
                            <m:r>
                              <a:rPr lang="en-IN" b="1" i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𝐳</m:t>
                            </m:r>
                          </m:sub>
                        </m:sSub>
                      </m:e>
                    </m:d>
                  </m:oMath>
                </a14:m>
                <a:r>
                  <a:rPr lang="en-IN" dirty="0"/>
                  <a:t> where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I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IN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𝛍</m:t>
                        </m:r>
                      </m:e>
                      <m:sub>
                        <m:r>
                          <a:rPr lang="en-IN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𝐳</m:t>
                        </m:r>
                      </m:sub>
                      <m:sup>
                        <m:r>
                          <a:rPr lang="en-IN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p>
                    </m:sSubSup>
                    <m:r>
                      <a:rPr lang="en-IN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I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IN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p>
                                <m:r>
                                  <a:rPr lang="en-IN">
                                    <a:latin typeface="Cambria Math" panose="02040503050406030204" pitchFamily="18" charset="0"/>
                                  </a:rPr>
                                  <m:t>⊤</m:t>
                                </m:r>
                              </m:sup>
                            </m:sSup>
                            <m:r>
                              <a:rPr lang="en-IN">
                                <a:latin typeface="Cambria Math" panose="02040503050406030204" pitchFamily="18" charset="0"/>
                              </a:rPr>
                              <m:t>𝑊</m:t>
                            </m:r>
                            <m:r>
                              <a:rPr lang="en-IN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I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IN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en-IN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IN">
                                <a:latin typeface="Cambria Math" panose="02040503050406030204" pitchFamily="18" charset="0"/>
                              </a:rPr>
                              <m:t>⋅</m:t>
                            </m:r>
                            <m:sSub>
                              <m:sSubPr>
                                <m:ctrlPr>
                                  <a:rPr lang="en-I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IN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IN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IN"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  <m:sSup>
                      <m:sSup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1" i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p>
                        <m:r>
                          <a:rPr lang="en-IN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  <m:r>
                      <a:rPr lang="en-IN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IN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IN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i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IN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 lang="en-IN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IN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IN">
                        <a:latin typeface="Cambria Math" panose="02040503050406030204" pitchFamily="18" charset="0"/>
                      </a:rPr>
                      <m:t>⋅</m:t>
                    </m:r>
                    <m:sSup>
                      <m:sSup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I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IN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p>
                                <m:r>
                                  <a:rPr lang="en-IN">
                                    <a:latin typeface="Cambria Math" panose="02040503050406030204" pitchFamily="18" charset="0"/>
                                  </a:rPr>
                                  <m:t>⊤</m:t>
                                </m:r>
                              </m:sup>
                            </m:sSup>
                            <m:r>
                              <a:rPr lang="en-IN">
                                <a:latin typeface="Cambria Math" panose="02040503050406030204" pitchFamily="18" charset="0"/>
                              </a:rPr>
                              <m:t>𝑊</m:t>
                            </m:r>
                            <m:r>
                              <a:rPr lang="en-IN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I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IN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en-IN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IN">
                                <a:latin typeface="Cambria Math" panose="02040503050406030204" pitchFamily="18" charset="0"/>
                              </a:rPr>
                              <m:t>⋅</m:t>
                            </m:r>
                            <m:sSub>
                              <m:sSubPr>
                                <m:ctrlPr>
                                  <a:rPr lang="en-I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IN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IN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IN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IN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IN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IN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endParaRPr lang="en-IN" dirty="0" smtClean="0"/>
              </a:p>
              <a:p>
                <a:pPr lvl="2"/>
                <a:r>
                  <a:rPr lang="en-IN" dirty="0" smtClean="0"/>
                  <a:t>Since for Gaussians, mode is mean, we have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IN" b="0" i="0" smtClean="0">
                            <a:latin typeface="Cambria Math" panose="02040503050406030204" pitchFamily="18" charset="0"/>
                          </a:rPr>
                          <m:t>arg</m:t>
                        </m:r>
                      </m:fName>
                      <m:e>
                        <m:func>
                          <m:funcPr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IN" b="0" i="0" smtClean="0">
                                    <a:latin typeface="Cambria Math" panose="02040503050406030204" pitchFamily="18" charset="0"/>
                                  </a:rPr>
                                  <m:t>max</m:t>
                                </m:r>
                              </m:e>
                              <m:lim>
                                <m:r>
                                  <a:rPr lang="en-IN" b="1">
                                    <a:latin typeface="Cambria Math" panose="02040503050406030204" pitchFamily="18" charset="0"/>
                                  </a:rPr>
                                  <m:t>𝐳</m:t>
                                </m:r>
                              </m:lim>
                            </m:limLow>
                          </m:fName>
                          <m:e>
                            <m:r>
                              <a:rPr lang="en-IN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ℙ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I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IN" b="1">
                                    <a:latin typeface="Cambria Math" panose="02040503050406030204" pitchFamily="18" charset="0"/>
                                  </a:rPr>
                                  <m:t>𝐳</m:t>
                                </m:r>
                                <m:r>
                                  <a:rPr lang="en-IN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IN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|</m:t>
                                </m:r>
                                <m:sSup>
                                  <m:sSupPr>
                                    <m:ctrlPr>
                                      <a:rPr lang="en-IN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IN" b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IN" b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𝐱</m:t>
                                    </m:r>
                                  </m:e>
                                  <m:sup>
                                    <m:r>
                                      <a:rPr lang="en-IN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p>
                                </m:sSup>
                                <m:r>
                                  <a:rPr lang="en-IN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IN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𝜎</m:t>
                                </m:r>
                                <m:r>
                                  <a:rPr lang="en-IN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IN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</m:d>
                          </m:e>
                        </m:func>
                      </m:e>
                    </m:func>
                    <m:r>
                      <a:rPr lang="en-I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I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IN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𝛍</m:t>
                        </m:r>
                      </m:e>
                      <m:sub>
                        <m:r>
                          <a:rPr lang="en-IN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𝐳</m:t>
                        </m:r>
                      </m:sub>
                      <m:sup>
                        <m:r>
                          <a:rPr lang="en-IN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p>
                    </m:sSubSup>
                  </m:oMath>
                </a14:m>
                <a:endParaRPr lang="en-IN" dirty="0" smtClean="0"/>
              </a:p>
              <a:p>
                <a:pPr lvl="2"/>
                <a:r>
                  <a:rPr lang="en-IN" dirty="0" smtClean="0"/>
                  <a:t>This gives us one of the alternating updates, lets derive the other</a:t>
                </a:r>
              </a:p>
              <a:p>
                <a:endParaRPr lang="en-IN" dirty="0" smtClean="0"/>
              </a:p>
              <a:p>
                <a:endParaRPr lang="en-IN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3354" y="1111624"/>
                <a:ext cx="11938646" cy="5746376"/>
              </a:xfrm>
              <a:blipFill>
                <a:blip r:embed="rId2"/>
                <a:stretch>
                  <a:fillRect l="-562" t="-1803" r="-132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B8E69-23A9-4619-9CFE-E27BFD8A78F9}" type="slidenum">
              <a:rPr lang="en-US" smtClean="0"/>
              <a:t>28</a:t>
            </a:fld>
            <a:endParaRPr lang="en-US"/>
          </a:p>
        </p:txBody>
      </p:sp>
      <p:grpSp>
        <p:nvGrpSpPr>
          <p:cNvPr id="20" name="Group 19"/>
          <p:cNvGrpSpPr/>
          <p:nvPr/>
        </p:nvGrpSpPr>
        <p:grpSpPr>
          <a:xfrm>
            <a:off x="10620651" y="125937"/>
            <a:ext cx="1468606" cy="1238929"/>
            <a:chOff x="12383748" y="1219011"/>
            <a:chExt cx="1862104" cy="1570887"/>
          </a:xfrm>
        </p:grpSpPr>
        <p:sp>
          <p:nvSpPr>
            <p:cNvPr id="21" name="Freeform 20"/>
            <p:cNvSpPr/>
            <p:nvPr/>
          </p:nvSpPr>
          <p:spPr>
            <a:xfrm>
              <a:off x="12383748" y="1219011"/>
              <a:ext cx="1862104" cy="1570887"/>
            </a:xfrm>
            <a:custGeom>
              <a:avLst/>
              <a:gdLst>
                <a:gd name="connsiteX0" fmla="*/ 720726 w 1441452"/>
                <a:gd name="connsiteY0" fmla="*/ 0 h 1216022"/>
                <a:gd name="connsiteX1" fmla="*/ 1437731 w 1441452"/>
                <a:gd name="connsiteY1" fmla="*/ 718294 h 1216022"/>
                <a:gd name="connsiteX2" fmla="*/ 1441452 w 1441452"/>
                <a:gd name="connsiteY2" fmla="*/ 800098 h 1216022"/>
                <a:gd name="connsiteX3" fmla="*/ 1426809 w 1441452"/>
                <a:gd name="connsiteY3" fmla="*/ 883920 h 1216022"/>
                <a:gd name="connsiteX4" fmla="*/ 720726 w 1441452"/>
                <a:gd name="connsiteY4" fmla="*/ 1216022 h 1216022"/>
                <a:gd name="connsiteX5" fmla="*/ 14643 w 1441452"/>
                <a:gd name="connsiteY5" fmla="*/ 883920 h 1216022"/>
                <a:gd name="connsiteX6" fmla="*/ 0 w 1441452"/>
                <a:gd name="connsiteY6" fmla="*/ 800098 h 1216022"/>
                <a:gd name="connsiteX7" fmla="*/ 3721 w 1441452"/>
                <a:gd name="connsiteY7" fmla="*/ 718294 h 1216022"/>
                <a:gd name="connsiteX8" fmla="*/ 720726 w 1441452"/>
                <a:gd name="connsiteY8" fmla="*/ 0 h 1216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41452" h="1216022">
                  <a:moveTo>
                    <a:pt x="720726" y="0"/>
                  </a:moveTo>
                  <a:cubicBezTo>
                    <a:pt x="1093894" y="0"/>
                    <a:pt x="1400823" y="314839"/>
                    <a:pt x="1437731" y="718294"/>
                  </a:cubicBezTo>
                  <a:lnTo>
                    <a:pt x="1441452" y="800098"/>
                  </a:lnTo>
                  <a:lnTo>
                    <a:pt x="1426809" y="883920"/>
                  </a:lnTo>
                  <a:cubicBezTo>
                    <a:pt x="1359604" y="1073450"/>
                    <a:pt x="1069016" y="1216022"/>
                    <a:pt x="720726" y="1216022"/>
                  </a:cubicBezTo>
                  <a:cubicBezTo>
                    <a:pt x="372436" y="1216022"/>
                    <a:pt x="81848" y="1073450"/>
                    <a:pt x="14643" y="883920"/>
                  </a:cubicBezTo>
                  <a:lnTo>
                    <a:pt x="0" y="800098"/>
                  </a:lnTo>
                  <a:lnTo>
                    <a:pt x="3721" y="718294"/>
                  </a:lnTo>
                  <a:cubicBezTo>
                    <a:pt x="40630" y="314839"/>
                    <a:pt x="347558" y="0"/>
                    <a:pt x="720726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2" name="Freeform 21"/>
            <p:cNvSpPr/>
            <p:nvPr/>
          </p:nvSpPr>
          <p:spPr>
            <a:xfrm rot="10800000">
              <a:off x="12542947" y="1611492"/>
              <a:ext cx="1543705" cy="969673"/>
            </a:xfrm>
            <a:custGeom>
              <a:avLst/>
              <a:gdLst>
                <a:gd name="connsiteX0" fmla="*/ 597490 w 1194980"/>
                <a:gd name="connsiteY0" fmla="*/ 0 h 750623"/>
                <a:gd name="connsiteX1" fmla="*/ 1194980 w 1194980"/>
                <a:gd name="connsiteY1" fmla="*/ 278342 h 750623"/>
                <a:gd name="connsiteX2" fmla="*/ 597490 w 1194980"/>
                <a:gd name="connsiteY2" fmla="*/ 750623 h 750623"/>
                <a:gd name="connsiteX3" fmla="*/ 0 w 1194980"/>
                <a:gd name="connsiteY3" fmla="*/ 278342 h 750623"/>
                <a:gd name="connsiteX4" fmla="*/ 597490 w 1194980"/>
                <a:gd name="connsiteY4" fmla="*/ 0 h 750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4980" h="750623">
                  <a:moveTo>
                    <a:pt x="597490" y="0"/>
                  </a:moveTo>
                  <a:cubicBezTo>
                    <a:pt x="927475" y="0"/>
                    <a:pt x="1194980" y="124618"/>
                    <a:pt x="1194980" y="278342"/>
                  </a:cubicBezTo>
                  <a:cubicBezTo>
                    <a:pt x="1194980" y="539176"/>
                    <a:pt x="927475" y="750623"/>
                    <a:pt x="597490" y="750623"/>
                  </a:cubicBezTo>
                  <a:cubicBezTo>
                    <a:pt x="267505" y="750623"/>
                    <a:pt x="0" y="539176"/>
                    <a:pt x="0" y="278342"/>
                  </a:cubicBezTo>
                  <a:cubicBezTo>
                    <a:pt x="0" y="124618"/>
                    <a:pt x="267505" y="0"/>
                    <a:pt x="597490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3" name="Freeform 22"/>
            <p:cNvSpPr/>
            <p:nvPr/>
          </p:nvSpPr>
          <p:spPr>
            <a:xfrm>
              <a:off x="13314800" y="1219011"/>
              <a:ext cx="931052" cy="1570887"/>
            </a:xfrm>
            <a:custGeom>
              <a:avLst/>
              <a:gdLst>
                <a:gd name="connsiteX0" fmla="*/ 0 w 720726"/>
                <a:gd name="connsiteY0" fmla="*/ 0 h 1216022"/>
                <a:gd name="connsiteX1" fmla="*/ 717005 w 720726"/>
                <a:gd name="connsiteY1" fmla="*/ 718294 h 1216022"/>
                <a:gd name="connsiteX2" fmla="*/ 720726 w 720726"/>
                <a:gd name="connsiteY2" fmla="*/ 800098 h 1216022"/>
                <a:gd name="connsiteX3" fmla="*/ 706083 w 720726"/>
                <a:gd name="connsiteY3" fmla="*/ 883920 h 1216022"/>
                <a:gd name="connsiteX4" fmla="*/ 0 w 720726"/>
                <a:gd name="connsiteY4" fmla="*/ 1216022 h 1216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0726" h="1216022">
                  <a:moveTo>
                    <a:pt x="0" y="0"/>
                  </a:moveTo>
                  <a:cubicBezTo>
                    <a:pt x="373168" y="0"/>
                    <a:pt x="680097" y="314839"/>
                    <a:pt x="717005" y="718294"/>
                  </a:cubicBezTo>
                  <a:lnTo>
                    <a:pt x="720726" y="800098"/>
                  </a:lnTo>
                  <a:lnTo>
                    <a:pt x="706083" y="883920"/>
                  </a:lnTo>
                  <a:cubicBezTo>
                    <a:pt x="638878" y="1073450"/>
                    <a:pt x="348290" y="1216022"/>
                    <a:pt x="0" y="1216022"/>
                  </a:cubicBezTo>
                  <a:close/>
                </a:path>
              </a:pathLst>
            </a:custGeom>
            <a:solidFill>
              <a:schemeClr val="tx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4" name="Oval 23"/>
            <p:cNvSpPr/>
            <p:nvPr/>
          </p:nvSpPr>
          <p:spPr>
            <a:xfrm rot="1665767">
              <a:off x="12772445" y="2008188"/>
              <a:ext cx="462622" cy="333492"/>
            </a:xfrm>
            <a:prstGeom prst="ellipse">
              <a:avLst/>
            </a:prstGeom>
            <a:pattFill prst="dkHorz">
              <a:fgClr>
                <a:schemeClr val="tx1"/>
              </a:fgClr>
              <a:bgClr>
                <a:schemeClr val="accent3">
                  <a:lumMod val="75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5" name="Oval 24"/>
            <p:cNvSpPr/>
            <p:nvPr/>
          </p:nvSpPr>
          <p:spPr>
            <a:xfrm rot="19934233" flipV="1">
              <a:off x="13397236" y="2008187"/>
              <a:ext cx="462622" cy="333492"/>
            </a:xfrm>
            <a:prstGeom prst="ellipse">
              <a:avLst/>
            </a:prstGeom>
            <a:pattFill prst="dkHorz">
              <a:fgClr>
                <a:schemeClr val="tx1"/>
              </a:fgClr>
              <a:bgClr>
                <a:schemeClr val="accent3">
                  <a:lumMod val="75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26" name="Rectangular Callout 25"/>
          <p:cNvSpPr/>
          <p:nvPr/>
        </p:nvSpPr>
        <p:spPr>
          <a:xfrm>
            <a:off x="2762836" y="125937"/>
            <a:ext cx="7645055" cy="1248080"/>
          </a:xfrm>
          <a:prstGeom prst="wedgeRectCallout">
            <a:avLst>
              <a:gd name="adj1" fmla="val 60000"/>
              <a:gd name="adj2" fmla="val 39154"/>
            </a:avLst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 smtClean="0">
                <a:solidFill>
                  <a:schemeClr val="tx1"/>
                </a:solidFill>
                <a:latin typeface="+mj-lt"/>
              </a:rPr>
              <a:t>These derivations are routine but tedious. You can check [</a:t>
            </a:r>
            <a:r>
              <a:rPr lang="en-IN" sz="2400" b="1" dirty="0" smtClean="0">
                <a:solidFill>
                  <a:schemeClr val="tx1"/>
                </a:solidFill>
                <a:latin typeface="+mj-lt"/>
              </a:rPr>
              <a:t>BIS</a:t>
            </a:r>
            <a:r>
              <a:rPr lang="en-IN" sz="2400" dirty="0" smtClean="0">
                <a:solidFill>
                  <a:schemeClr val="tx1"/>
                </a:solidFill>
                <a:latin typeface="+mj-lt"/>
              </a:rPr>
              <a:t>] Chapter 12 for details. </a:t>
            </a:r>
            <a:r>
              <a:rPr lang="en-IN" sz="2400" b="1" dirty="0" smtClean="0">
                <a:solidFill>
                  <a:schemeClr val="tx1"/>
                </a:solidFill>
                <a:latin typeface="+mj-lt"/>
              </a:rPr>
              <a:t>Warning</a:t>
            </a:r>
            <a:r>
              <a:rPr lang="en-IN" sz="2400" dirty="0" smtClean="0">
                <a:solidFill>
                  <a:schemeClr val="tx1"/>
                </a:solidFill>
                <a:latin typeface="+mj-lt"/>
              </a:rPr>
              <a:t>: equation 12.42 in that book has an error. The correct expression is given in this slide</a:t>
            </a: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8499" y="2071934"/>
            <a:ext cx="1710758" cy="171075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ular Callout 27"/>
              <p:cNvSpPr/>
              <p:nvPr/>
            </p:nvSpPr>
            <p:spPr>
              <a:xfrm>
                <a:off x="2762835" y="3231014"/>
                <a:ext cx="7645055" cy="623776"/>
              </a:xfrm>
              <a:prstGeom prst="wedgeRectCallout">
                <a:avLst>
                  <a:gd name="adj1" fmla="val 59327"/>
                  <a:gd name="adj2" fmla="val -50417"/>
                </a:avLst>
              </a:prstGeom>
              <a:solidFill>
                <a:schemeClr val="bg1"/>
              </a:solidFill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sz="2400" dirty="0" smtClean="0">
                    <a:solidFill>
                      <a:schemeClr val="tx1"/>
                    </a:solidFill>
                    <a:latin typeface="+mj-lt"/>
                  </a:rPr>
                  <a:t>We know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2400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𝐳</m:t>
                        </m:r>
                      </m:e>
                      <m:sup>
                        <m:r>
                          <a:rPr lang="en-IN" sz="2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  <m:r>
                      <a:rPr lang="en-I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∼</m:t>
                    </m:r>
                    <m:r>
                      <a:rPr lang="en-IN" sz="24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en-I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I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2400" b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𝐳</m:t>
                            </m:r>
                          </m:e>
                          <m:sup>
                            <m:r>
                              <a:rPr lang="en-IN" sz="24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  <m:r>
                          <a:rPr lang="en-IN" sz="2400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IN" sz="2400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  <m:r>
                          <a:rPr lang="en-IN" sz="2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I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4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IN" sz="24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r>
                  <a:rPr lang="en-IN" sz="2400" dirty="0" smtClean="0">
                    <a:solidFill>
                      <a:schemeClr val="tx1"/>
                    </a:solidFill>
                    <a:latin typeface="+mj-lt"/>
                  </a:rPr>
                  <a:t>. Then how come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IN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IN" sz="2400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𝛍</m:t>
                        </m:r>
                      </m:e>
                      <m:sub>
                        <m:r>
                          <a:rPr lang="en-IN" sz="2400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𝐳</m:t>
                        </m:r>
                      </m:sub>
                      <m:sup>
                        <m: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bSup>
                    <m:r>
                      <a:rPr lang="en-IN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≠</m:t>
                    </m:r>
                    <m:r>
                      <a:rPr lang="en-IN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IN" sz="2400" dirty="0" smtClean="0">
                    <a:solidFill>
                      <a:schemeClr val="tx1"/>
                    </a:solidFill>
                    <a:latin typeface="+mj-lt"/>
                  </a:rPr>
                  <a:t>?</a:t>
                </a:r>
              </a:p>
            </p:txBody>
          </p:sp>
        </mc:Choice>
        <mc:Fallback xmlns="">
          <p:sp>
            <p:nvSpPr>
              <p:cNvPr id="28" name="Rectangular Callout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2835" y="3231014"/>
                <a:ext cx="7645055" cy="623776"/>
              </a:xfrm>
              <a:prstGeom prst="wedgeRectCallout">
                <a:avLst>
                  <a:gd name="adj1" fmla="val 59327"/>
                  <a:gd name="adj2" fmla="val -50417"/>
                </a:avLst>
              </a:prstGeom>
              <a:blipFill>
                <a:blip r:embed="rId4"/>
                <a:stretch>
                  <a:fillRect b="-7339"/>
                </a:stretch>
              </a:blipFill>
              <a:ln w="381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9" name="Picture 2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64890"/>
            <a:ext cx="1792096" cy="179209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ular Callout 29"/>
              <p:cNvSpPr/>
              <p:nvPr/>
            </p:nvSpPr>
            <p:spPr>
              <a:xfrm>
                <a:off x="1994290" y="1551968"/>
                <a:ext cx="8210115" cy="1499041"/>
              </a:xfrm>
              <a:prstGeom prst="wedgeRectCallout">
                <a:avLst>
                  <a:gd name="adj1" fmla="val -59980"/>
                  <a:gd name="adj2" fmla="val 44578"/>
                </a:avLst>
              </a:prstGeom>
              <a:solidFill>
                <a:schemeClr val="bg1"/>
              </a:solidFill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sz="2400" dirty="0" smtClean="0">
                    <a:solidFill>
                      <a:schemeClr val="tx1"/>
                    </a:solidFill>
                    <a:latin typeface="+mj-lt"/>
                  </a:rPr>
                  <a:t>Because this the mean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𝐳</m:t>
                        </m:r>
                      </m:e>
                      <m:sup>
                        <m: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r>
                  <a:rPr lang="en-IN" sz="2400" dirty="0" smtClean="0">
                    <a:solidFill>
                      <a:schemeClr val="tx1"/>
                    </a:solidFill>
                    <a:latin typeface="+mj-lt"/>
                  </a:rPr>
                  <a:t> conditioned 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p>
                        <m: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r>
                  <a:rPr lang="en-IN" sz="2400" dirty="0" smtClean="0">
                    <a:solidFill>
                      <a:schemeClr val="tx1"/>
                    </a:solidFill>
                    <a:latin typeface="+mj-lt"/>
                  </a:rPr>
                  <a:t>. It is the marginal (unconditional) mean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2400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𝐳</m:t>
                        </m:r>
                      </m:e>
                      <m:sup>
                        <m:r>
                          <a:rPr lang="en-I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r>
                  <a:rPr lang="en-IN" sz="2400" dirty="0" smtClean="0">
                    <a:solidFill>
                      <a:schemeClr val="tx1"/>
                    </a:solidFill>
                    <a:latin typeface="+mj-lt"/>
                  </a:rPr>
                  <a:t> that is </a:t>
                </a:r>
                <a14:m>
                  <m:oMath xmlns:m="http://schemas.openxmlformats.org/officeDocument/2006/math">
                    <m:r>
                      <a:rPr lang="en-IN" sz="24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IN" sz="2400" dirty="0" smtClean="0">
                    <a:solidFill>
                      <a:schemeClr val="tx1"/>
                    </a:solidFill>
                    <a:latin typeface="+mj-lt"/>
                  </a:rPr>
                  <a:t>. Suppose we know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2400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p>
                        <m:r>
                          <a:rPr lang="en-I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  <m:r>
                      <a:rPr lang="en-I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sz="24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𝑊</m:t>
                    </m:r>
                    <m:sSup>
                      <m:sSupPr>
                        <m:ctrlPr>
                          <a:rPr lang="en-I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2400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𝐳</m:t>
                        </m:r>
                      </m:e>
                      <m:sup>
                        <m:r>
                          <a:rPr lang="en-IN" sz="2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p>
                    </m:sSup>
                    <m:r>
                      <a:rPr lang="en-IN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𝛜</m:t>
                        </m:r>
                      </m:e>
                      <m:sup>
                        <m: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r>
                  <a:rPr lang="en-IN" sz="2400" dirty="0" smtClean="0">
                    <a:solidFill>
                      <a:schemeClr val="tx1"/>
                    </a:solidFill>
                    <a:latin typeface="+mj-lt"/>
                  </a:rPr>
                  <a:t> is a vector far off from the origin. The it is likely that </a:t>
                </a:r>
                <a14:m>
                  <m:oMath xmlns:m="http://schemas.openxmlformats.org/officeDocument/2006/math">
                    <m:r>
                      <a:rPr lang="en-IN" sz="24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𝑊</m:t>
                    </m:r>
                    <m:sSup>
                      <m:sSupPr>
                        <m:ctrlPr>
                          <a:rPr lang="en-I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2400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𝐳</m:t>
                        </m:r>
                      </m:e>
                      <m:sup>
                        <m:r>
                          <a:rPr lang="en-IN" sz="2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p>
                    </m:sSup>
                    <m:r>
                      <a:rPr lang="en-I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IN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IN" sz="2400" dirty="0" smtClean="0">
                    <a:solidFill>
                      <a:schemeClr val="tx1"/>
                    </a:solidFill>
                    <a:latin typeface="+mj-lt"/>
                  </a:rPr>
                  <a:t> as well which immediately tells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2400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𝐳</m:t>
                        </m:r>
                      </m:e>
                      <m:sup>
                        <m:r>
                          <a:rPr lang="en-IN" sz="2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p>
                    </m:sSup>
                    <m:r>
                      <a:rPr lang="en-IN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IN" sz="24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IN" sz="2400" dirty="0">
                    <a:solidFill>
                      <a:schemeClr val="tx1"/>
                    </a:solidFill>
                  </a:rPr>
                  <a:t> </a:t>
                </a:r>
                <a:endParaRPr lang="en-IN" sz="2400" dirty="0" smtClean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0" name="Rectangular Callout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4290" y="1551968"/>
                <a:ext cx="8210115" cy="1499041"/>
              </a:xfrm>
              <a:prstGeom prst="wedgeRectCallout">
                <a:avLst>
                  <a:gd name="adj1" fmla="val -59980"/>
                  <a:gd name="adj2" fmla="val 44578"/>
                </a:avLst>
              </a:prstGeom>
              <a:blipFill>
                <a:blip r:embed="rId6"/>
                <a:stretch>
                  <a:fillRect t="-4781" r="-605" b="-11554"/>
                </a:stretch>
              </a:blipFill>
              <a:ln w="381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1" name="Picture 3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60" y="3985144"/>
            <a:ext cx="1740936" cy="174093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ular Callout 31"/>
              <p:cNvSpPr/>
              <p:nvPr/>
            </p:nvSpPr>
            <p:spPr>
              <a:xfrm>
                <a:off x="1994290" y="4032741"/>
                <a:ext cx="8536721" cy="1607298"/>
              </a:xfrm>
              <a:prstGeom prst="wedgeRectCallout">
                <a:avLst>
                  <a:gd name="adj1" fmla="val -59889"/>
                  <a:gd name="adj2" fmla="val 19615"/>
                </a:avLst>
              </a:prstGeom>
              <a:solidFill>
                <a:schemeClr val="bg1"/>
              </a:solidFill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sz="2400" dirty="0" smtClean="0">
                    <a:solidFill>
                      <a:schemeClr val="tx1"/>
                    </a:solidFill>
                    <a:latin typeface="+mj-lt"/>
                  </a:rPr>
                  <a:t>Because of some beautiful coincidences: 1) it turns out that </a:t>
                </a:r>
                <a14:m>
                  <m:oMath xmlns:m="http://schemas.openxmlformats.org/officeDocument/2006/math">
                    <m:r>
                      <a:rPr lang="en-IN" sz="24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ℙ</m:t>
                    </m:r>
                    <m:d>
                      <m:dPr>
                        <m:begChr m:val="["/>
                        <m:endChr m:val="]"/>
                        <m:ctrlPr>
                          <a:rPr lang="en-I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I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2400" b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𝐳</m:t>
                            </m:r>
                          </m:e>
                          <m:sup>
                            <m:r>
                              <a:rPr lang="en-IN" sz="24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  <m:r>
                          <a:rPr lang="en-IN" sz="2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  <m:e>
                        <m:r>
                          <a:rPr lang="en-IN" sz="2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en-I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2400" b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p>
                            <m:r>
                              <a:rPr lang="en-IN" sz="24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  <m:r>
                          <a:rPr lang="en-IN" sz="2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IN" sz="2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  <m:r>
                          <a:rPr lang="en-IN" sz="2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IN" sz="2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</m:d>
                  </m:oMath>
                </a14:m>
                <a:r>
                  <a:rPr lang="en-IN" sz="2400" dirty="0" smtClean="0">
                    <a:solidFill>
                      <a:schemeClr val="tx1"/>
                    </a:solidFill>
                    <a:latin typeface="+mj-lt"/>
                  </a:rPr>
                  <a:t> is a Gaussian, 2) for Gaussians, mean is mode which means that 3)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IN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IN" sz="2400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𝛍</m:t>
                        </m:r>
                      </m:e>
                      <m:sub>
                        <m:r>
                          <a:rPr lang="en-IN" sz="2400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𝐳</m:t>
                        </m:r>
                      </m:sub>
                      <m:sup>
                        <m:r>
                          <a:rPr lang="en-IN" sz="2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p>
                    </m:sSubSup>
                  </m:oMath>
                </a14:m>
                <a:r>
                  <a:rPr lang="en-IN" sz="2400" dirty="0" smtClean="0">
                    <a:solidFill>
                      <a:schemeClr val="tx1"/>
                    </a:solidFill>
                    <a:latin typeface="+mj-lt"/>
                  </a:rPr>
                  <a:t> is the MLE solution to the problem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2400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p>
                        <m:r>
                          <a:rPr lang="en-I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  <m:r>
                      <a:rPr lang="en-IN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sz="24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𝑊</m:t>
                    </m:r>
                    <m:sSup>
                      <m:sSupPr>
                        <m:ctrlPr>
                          <a:rPr lang="en-I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2400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𝐳</m:t>
                        </m:r>
                      </m:e>
                      <m:sup>
                        <m:r>
                          <a:rPr lang="en-IN" sz="2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p>
                    </m:sSup>
                    <m:r>
                      <a:rPr lang="en-IN" sz="24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I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2400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𝛜</m:t>
                        </m:r>
                      </m:e>
                      <m:sup>
                        <m:r>
                          <a:rPr lang="en-I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r>
                  <a:rPr lang="en-IN" sz="2400" dirty="0" smtClean="0">
                    <a:solidFill>
                      <a:schemeClr val="tx1"/>
                    </a:solidFill>
                    <a:latin typeface="+mj-lt"/>
                  </a:rPr>
                  <a:t> which is indeed a vector least squares regression problem </a:t>
                </a:r>
              </a:p>
            </p:txBody>
          </p:sp>
        </mc:Choice>
        <mc:Fallback xmlns="">
          <p:sp>
            <p:nvSpPr>
              <p:cNvPr id="32" name="Rectangular Callout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4290" y="4032741"/>
                <a:ext cx="8536721" cy="1607298"/>
              </a:xfrm>
              <a:prstGeom prst="wedgeRectCallout">
                <a:avLst>
                  <a:gd name="adj1" fmla="val -59889"/>
                  <a:gd name="adj2" fmla="val 19615"/>
                </a:avLst>
              </a:prstGeom>
              <a:blipFill>
                <a:blip r:embed="rId8"/>
                <a:stretch>
                  <a:fillRect t="-2230" r="-1100" b="-7435"/>
                </a:stretch>
              </a:blipFill>
              <a:ln w="381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3" name="Picture 3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5963" y="4676548"/>
            <a:ext cx="1775829" cy="177582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ular Callout 33"/>
              <p:cNvSpPr/>
              <p:nvPr/>
            </p:nvSpPr>
            <p:spPr>
              <a:xfrm>
                <a:off x="253354" y="5817990"/>
                <a:ext cx="10173714" cy="623776"/>
              </a:xfrm>
              <a:prstGeom prst="wedgeRectCallout">
                <a:avLst>
                  <a:gd name="adj1" fmla="val 57206"/>
                  <a:gd name="adj2" fmla="val -53711"/>
                </a:avLst>
              </a:prstGeom>
              <a:solidFill>
                <a:schemeClr val="bg1"/>
              </a:solidFill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sz="2400" dirty="0" smtClean="0">
                    <a:solidFill>
                      <a:schemeClr val="tx1"/>
                    </a:solidFill>
                    <a:latin typeface="+mj-lt"/>
                  </a:rPr>
                  <a:t>Why does the expression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IN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IN" sz="2400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𝛍</m:t>
                        </m:r>
                      </m:e>
                      <m:sub>
                        <m:r>
                          <a:rPr lang="en-IN" sz="2400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𝐳</m:t>
                        </m:r>
                      </m:sub>
                      <m:sup>
                        <m:r>
                          <a:rPr lang="en-IN" sz="2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p>
                    </m:sSubSup>
                    <m:r>
                      <a:rPr lang="en-IN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I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I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IN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IN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p>
                                <m:r>
                                  <a:rPr lang="en-IN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⊤</m:t>
                                </m:r>
                              </m:sup>
                            </m:sSup>
                            <m:r>
                              <a:rPr lang="en-I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  <m:r>
                              <a:rPr lang="en-I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IN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IN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en-IN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I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⋅</m:t>
                            </m:r>
                            <m:sSub>
                              <m:sSubPr>
                                <m:ctrlPr>
                                  <a:rPr lang="en-IN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IN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I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I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I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  <m:sSup>
                      <m:sSupPr>
                        <m:ctrlPr>
                          <a:rPr lang="en-I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2400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p>
                        <m:r>
                          <a:rPr lang="en-IN" sz="2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r>
                  <a:rPr lang="en-IN" sz="2400" dirty="0" smtClean="0">
                    <a:solidFill>
                      <a:schemeClr val="tx1"/>
                    </a:solidFill>
                    <a:latin typeface="+mj-lt"/>
                  </a:rPr>
                  <a:t> look like least squares?</a:t>
                </a:r>
              </a:p>
            </p:txBody>
          </p:sp>
        </mc:Choice>
        <mc:Fallback xmlns="">
          <p:sp>
            <p:nvSpPr>
              <p:cNvPr id="34" name="Rectangular Callout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354" y="5817990"/>
                <a:ext cx="10173714" cy="623776"/>
              </a:xfrm>
              <a:prstGeom prst="wedgeRectCallout">
                <a:avLst>
                  <a:gd name="adj1" fmla="val 57206"/>
                  <a:gd name="adj2" fmla="val -53711"/>
                </a:avLst>
              </a:prstGeom>
              <a:blipFill>
                <a:blip r:embed="rId10"/>
                <a:stretch>
                  <a:fillRect l="-557" b="-6195"/>
                </a:stretch>
              </a:blipFill>
              <a:ln w="381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35671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6" grpId="0" animBg="1"/>
      <p:bldP spid="28" grpId="0" animBg="1"/>
      <p:bldP spid="30" grpId="0" animBg="1"/>
      <p:bldP spid="32" grpId="0" animBg="1"/>
      <p:bldP spid="34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PPCA – Alternating Optimization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53354" y="1111624"/>
                <a:ext cx="11938646" cy="5300823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IN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IN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IN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func>
                          <m:funcPr>
                            <m:ctrlPr>
                              <a:rPr lang="en-I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IN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r>
                              <a:rPr lang="en-IN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ℙ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I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IN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IN" b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𝐱</m:t>
                                    </m:r>
                                  </m:e>
                                  <m:sup>
                                    <m:r>
                                      <a:rPr lang="en-IN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p>
                                </m:sSup>
                                <m:r>
                                  <a:rPr lang="en-IN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sSup>
                                  <m:sSupPr>
                                    <m:ctrlPr>
                                      <a:rPr lang="en-I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IN" b="1">
                                        <a:latin typeface="Cambria Math" panose="02040503050406030204" pitchFamily="18" charset="0"/>
                                      </a:rPr>
                                      <m:t>𝐳</m:t>
                                    </m:r>
                                  </m:e>
                                  <m:sup>
                                    <m:r>
                                      <a:rPr lang="en-IN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p>
                                </m:sSup>
                                <m:r>
                                  <a:rPr lang="en-IN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IN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| </m:t>
                                </m:r>
                                <m:r>
                                  <a:rPr lang="en-IN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𝜎</m:t>
                                </m:r>
                                <m:r>
                                  <a:rPr lang="en-IN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IN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</m:d>
                          </m:e>
                        </m:func>
                      </m:e>
                    </m:nary>
                    <m:r>
                      <a:rPr lang="en-I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sSup>
                          <m:sSupPr>
                            <m:ctrlPr>
                              <a:rPr lang="en-I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I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sSubSup>
                      <m:sSubSupPr>
                        <m:ctrlP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en-I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I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I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I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I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IN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IN" b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𝐱</m:t>
                                    </m:r>
                                  </m:e>
                                  <m:sup>
                                    <m:r>
                                      <a:rPr lang="en-IN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p>
                                </m:sSup>
                                <m:r>
                                  <a:rPr lang="en-IN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𝑊</m:t>
                                </m:r>
                                <m:sSup>
                                  <m:sSupPr>
                                    <m:ctrlPr>
                                      <a:rPr lang="en-I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IN" b="1">
                                        <a:latin typeface="Cambria Math" panose="02040503050406030204" pitchFamily="18" charset="0"/>
                                      </a:rPr>
                                      <m:t>𝐳</m:t>
                                    </m:r>
                                  </m:e>
                                  <m:sup>
                                    <m:r>
                                      <a:rPr lang="en-IN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p>
                                </m:sSup>
                              </m:e>
                            </m:d>
                          </m:e>
                        </m:nary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I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I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𝑑𝑛</m:t>
                    </m:r>
                    <m:func>
                      <m:funcPr>
                        <m:ctrlP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IN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</m:func>
                  </m:oMath>
                </a14:m>
                <a:endParaRPr lang="en-IN" dirty="0" smtClean="0"/>
              </a:p>
              <a:p>
                <a:r>
                  <a:rPr lang="en-IN" dirty="0" smtClean="0"/>
                  <a:t>Thus, 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1" i="0" smtClean="0">
                            <a:latin typeface="Cambria Math" panose="02040503050406030204" pitchFamily="18" charset="0"/>
                          </a:rPr>
                          <m:t>𝐳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r>
                  <a:rPr lang="en-IN" dirty="0" smtClean="0"/>
                  <a:t> are fixed, we can obtain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IN" dirty="0" smtClean="0"/>
                  <a:t> using first order optimality</a:t>
                </a:r>
              </a:p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IN" b="0" i="0" smtClean="0">
                            <a:latin typeface="Cambria Math" panose="02040503050406030204" pitchFamily="18" charset="0"/>
                          </a:rPr>
                          <m:t>arg</m:t>
                        </m:r>
                      </m:fName>
                      <m:e>
                        <m:func>
                          <m:funcPr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IN" b="0" i="0" smtClean="0">
                                    <a:latin typeface="Cambria Math" panose="02040503050406030204" pitchFamily="18" charset="0"/>
                                  </a:rPr>
                                  <m:t>min</m:t>
                                </m:r>
                              </m:e>
                              <m:lim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lim>
                            </m:limLow>
                          </m:fName>
                          <m:e>
                            <m:sSubSup>
                              <m:sSubSupPr>
                                <m:ctrlPr>
                                  <a:rPr lang="en-I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nary>
                                  <m:naryPr>
                                    <m:chr m:val="∑"/>
                                    <m:limLoc m:val="subSup"/>
                                    <m:ctrlPr>
                                      <a:rPr lang="en-IN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5"/>
                                      </m:rPr>
                                      <a:rPr lang="en-IN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IN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IN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  <m:e>
                                    <m:d>
                                      <m:dPr>
                                        <m:begChr m:val="‖"/>
                                        <m:endChr m:val="‖"/>
                                        <m:ctrlPr>
                                          <a:rPr lang="en-IN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p>
                                          <m:sSupPr>
                                            <m:ctrlPr>
                                              <a:rPr lang="en-IN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IN" b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𝐱</m:t>
                                            </m:r>
                                          </m:e>
                                          <m:sup>
                                            <m:r>
                                              <a:rPr lang="en-IN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p>
                                        </m:sSup>
                                        <m:r>
                                          <a:rPr lang="en-IN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IN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𝑊</m:t>
                                        </m:r>
                                        <m:sSup>
                                          <m:sSupPr>
                                            <m:ctrlPr>
                                              <a:rPr lang="en-IN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IN" b="1">
                                                <a:latin typeface="Cambria Math" panose="02040503050406030204" pitchFamily="18" charset="0"/>
                                              </a:rPr>
                                              <m:t>𝐳</m:t>
                                            </m:r>
                                          </m:e>
                                          <m:sup>
                                            <m:r>
                                              <a:rPr lang="en-IN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p>
                                        </m:sSup>
                                      </m:e>
                                    </m:d>
                                  </m:e>
                                </m:nary>
                              </m:e>
                              <m:sub>
                                <m:r>
                                  <a:rPr lang="en-I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I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func>
                      </m:e>
                    </m:func>
                    <m:r>
                      <a:rPr lang="en-IN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IN">
                            <a:latin typeface="Cambria Math" panose="02040503050406030204" pitchFamily="18" charset="0"/>
                          </a:rPr>
                          <m:t>arg</m:t>
                        </m:r>
                      </m:fName>
                      <m:e>
                        <m:func>
                          <m:func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IN" i="1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IN">
                                    <a:latin typeface="Cambria Math" panose="02040503050406030204" pitchFamily="18" charset="0"/>
                                  </a:rPr>
                                  <m:t>min</m:t>
                                </m:r>
                              </m:e>
                              <m:lim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lim>
                            </m:limLow>
                          </m:fName>
                          <m:e>
                            <m:r>
                              <m:rPr>
                                <m:sty m:val="p"/>
                              </m:rPr>
                              <a:rPr lang="en-IN" i="0">
                                <a:latin typeface="Cambria Math" panose="02040503050406030204" pitchFamily="18" charset="0"/>
                              </a:rPr>
                              <m:t>tr</m:t>
                            </m:r>
                            <m:d>
                              <m:dPr>
                                <m:ctrlPr>
                                  <a:rPr lang="en-I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I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IN" i="1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p>
                                    <m:r>
                                      <a:rPr lang="en-IN" i="1">
                                        <a:latin typeface="Cambria Math" panose="02040503050406030204" pitchFamily="18" charset="0"/>
                                      </a:rPr>
                                      <m:t>⊤</m:t>
                                    </m:r>
                                  </m:sup>
                                </m:sSup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𝑊𝐴</m:t>
                                </m:r>
                              </m:e>
                            </m:d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−2</m:t>
                            </m:r>
                          </m:e>
                        </m:func>
                      </m:e>
                    </m:func>
                    <m:r>
                      <m:rPr>
                        <m:sty m:val="p"/>
                      </m:rPr>
                      <a:rPr lang="en-IN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tr</m:t>
                    </m:r>
                    <m:d>
                      <m:dPr>
                        <m:ctrlP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I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𝑊</m:t>
                            </m:r>
                          </m:e>
                          <m:sup>
                            <m:r>
                              <a:rPr lang="en-I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⊤</m:t>
                            </m:r>
                          </m:sup>
                        </m:sSup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</m:d>
                  </m:oMath>
                </a14:m>
                <a:r>
                  <a:rPr lang="en-IN" dirty="0" smtClean="0"/>
                  <a:t> where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b="1">
                                <a:latin typeface="Cambria Math" panose="02040503050406030204" pitchFamily="18" charset="0"/>
                              </a:rPr>
                              <m:t>𝐳</m:t>
                            </m:r>
                          </m:e>
                          <m:sup>
                            <m:r>
                              <a:rPr lang="en-IN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  <m:sSup>
                          <m:sSupPr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I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IN" b="1">
                                        <a:latin typeface="Cambria Math" panose="02040503050406030204" pitchFamily="18" charset="0"/>
                                      </a:rPr>
                                      <m:t>𝐳</m:t>
                                    </m:r>
                                  </m:e>
                                  <m:sup>
                                    <m:r>
                                      <a:rPr lang="en-IN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p>
                                </m:sSup>
                              </m:e>
                            </m:d>
                          </m:e>
                          <m:sup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⊤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IN" dirty="0" smtClean="0"/>
                  <a:t> and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IN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b="1" i="0" smtClean="0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p>
                            <m:r>
                              <a:rPr lang="en-IN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  <m:sSup>
                          <m:sSup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I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I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IN" b="1">
                                        <a:latin typeface="Cambria Math" panose="02040503050406030204" pitchFamily="18" charset="0"/>
                                      </a:rPr>
                                      <m:t>𝐳</m:t>
                                    </m:r>
                                  </m:e>
                                  <m:sup>
                                    <m:r>
                                      <a:rPr lang="en-IN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p>
                                </m:sSup>
                              </m:e>
                            </m:d>
                          </m:e>
                          <m:sup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⊤</m:t>
                            </m:r>
                          </m:sup>
                        </m:sSup>
                      </m:e>
                    </m:nary>
                  </m:oMath>
                </a14:m>
                <a:endParaRPr lang="en-IN" dirty="0" smtClean="0"/>
              </a:p>
              <a:p>
                <a:pPr lvl="2"/>
                <a:r>
                  <a:rPr lang="en-IN" dirty="0" smtClean="0"/>
                  <a:t>See [</a:t>
                </a:r>
                <a:r>
                  <a:rPr lang="en-IN" b="1" dirty="0" smtClean="0"/>
                  <a:t>BIS</a:t>
                </a:r>
                <a:r>
                  <a:rPr lang="en-IN" dirty="0" smtClean="0"/>
                  <a:t>] Chap 12 for detailed derivations - check that dimensionalities match</a:t>
                </a:r>
              </a:p>
              <a:p>
                <a:pPr lvl="2"/>
                <a:r>
                  <a:rPr lang="en-IN" dirty="0" smtClean="0"/>
                  <a:t>Apply first order optimality to get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</m:acc>
                      </m:e>
                      <m:sub>
                        <m:r>
                          <m:rPr>
                            <m:sty m:val="p"/>
                          </m:rPr>
                          <a:rPr lang="en-IN" b="0" i="0" smtClean="0">
                            <a:latin typeface="Cambria Math" panose="02040503050406030204" pitchFamily="18" charset="0"/>
                          </a:rPr>
                          <m:t>MLE</m:t>
                        </m:r>
                      </m:sub>
                    </m:sSub>
                    <m:r>
                      <a:rPr lang="en-I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𝐵</m:t>
                    </m:r>
                    <m:sSup>
                      <m:sSup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IN" dirty="0" smtClean="0"/>
              </a:p>
              <a:p>
                <a:r>
                  <a:rPr lang="en-IN" dirty="0" smtClean="0"/>
                  <a:t>Once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IN" dirty="0" smtClean="0"/>
                  <a:t> is known,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IN" dirty="0" smtClean="0"/>
                  <a:t> can also be found using first order optimality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</m:acc>
                      </m:e>
                      <m:sub>
                        <m:r>
                          <m:rPr>
                            <m:sty m:val="p"/>
                          </m:rPr>
                          <a:rPr lang="en-IN" b="0" i="0" smtClean="0">
                            <a:latin typeface="Cambria Math" panose="02040503050406030204" pitchFamily="18" charset="0"/>
                          </a:rPr>
                          <m:t>MLE</m:t>
                        </m:r>
                      </m:sub>
                    </m:sSub>
                    <m:r>
                      <a:rPr lang="en-IN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𝑑𝑛</m:t>
                            </m:r>
                          </m:den>
                        </m:f>
                        <m:sSubSup>
                          <m:sSubSupPr>
                            <m:ctrlPr>
                              <a:rPr lang="en-I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nary>
                              <m:naryPr>
                                <m:chr m:val="∑"/>
                                <m:limLoc m:val="subSup"/>
                                <m:ctrlPr>
                                  <a:rPr lang="en-I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5"/>
                                  </m:rPr>
                                  <a:rPr lang="en-I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I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I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IN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IN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IN" b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𝐱</m:t>
                                        </m:r>
                                      </m:e>
                                      <m:sup>
                                        <m:r>
                                          <a:rPr lang="en-IN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p>
                                    </m:sSup>
                                    <m:r>
                                      <a:rPr lang="en-IN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IN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IN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IN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𝑊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en-IN" b="0" i="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MLE</m:t>
                                        </m:r>
                                      </m:sub>
                                    </m:sSub>
                                    <m:sSup>
                                      <m:sSupPr>
                                        <m:ctrlPr>
                                          <a:rPr lang="en-I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IN" b="1">
                                            <a:latin typeface="Cambria Math" panose="02040503050406030204" pitchFamily="18" charset="0"/>
                                          </a:rPr>
                                          <m:t>𝐳</m:t>
                                        </m:r>
                                      </m:e>
                                      <m:sup>
                                        <m:r>
                                          <a:rPr lang="en-IN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</m:nary>
                          </m:e>
                          <m:sub>
                            <m:r>
                              <a:rPr lang="en-I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I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rad>
                  </m:oMath>
                </a14:m>
                <a:endParaRPr lang="en-IN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3354" y="1111624"/>
                <a:ext cx="11938646" cy="5300823"/>
              </a:xfrm>
              <a:blipFill>
                <a:blip r:embed="rId2"/>
                <a:stretch>
                  <a:fillRect l="-56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B8E69-23A9-4619-9CFE-E27BFD8A78F9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533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Principal Component Analysis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53354" y="1111624"/>
                <a:ext cx="11938646" cy="5746376"/>
              </a:xfrm>
            </p:spPr>
            <p:txBody>
              <a:bodyPr>
                <a:normAutofit/>
              </a:bodyPr>
              <a:lstStyle/>
              <a:p>
                <a:r>
                  <a:rPr lang="en-IN" dirty="0" smtClean="0"/>
                  <a:t>Suppose we wish to find the leading right singular vector of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IN" dirty="0" smtClean="0"/>
              </a:p>
              <a:p>
                <a:pPr lvl="2"/>
                <a:r>
                  <a:rPr lang="en-IN" dirty="0" smtClean="0"/>
                  <a:t>Same as finding the leading eigenvector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  <m:r>
                      <a:rPr lang="en-IN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IN" dirty="0" smtClean="0"/>
              </a:p>
              <a:p>
                <a:pPr lvl="2"/>
                <a:r>
                  <a:rPr lang="en-IN" dirty="0" smtClean="0"/>
                  <a:t>To find the leading left singular vector of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IN" dirty="0" smtClean="0"/>
                  <a:t>, find leading eigenvector of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𝑋</m:t>
                    </m:r>
                    <m:sSup>
                      <m:sSup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</m:oMath>
                </a14:m>
                <a:endParaRPr lang="en-IN" dirty="0" smtClean="0"/>
              </a:p>
              <a:p>
                <a:r>
                  <a:rPr lang="en-IN" dirty="0" smtClean="0"/>
                  <a:t>Denote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  <m:r>
                      <a:rPr lang="en-IN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m:rPr>
                        <m:sty m:val="p"/>
                      </m:rPr>
                      <a:rPr lang="en-IN" b="0" i="0" smtClean="0">
                        <a:latin typeface="Cambria Math" panose="02040503050406030204" pitchFamily="18" charset="0"/>
                      </a:rPr>
                      <m:t>Λ</m:t>
                    </m:r>
                    <m:sSup>
                      <m:sSup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  <m:r>
                      <a:rPr lang="en-IN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I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  <m:e>
                        <m:sSub>
                          <m:sSubPr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sSup>
                          <m:sSupPr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b="1" i="0" smtClean="0">
                                <a:latin typeface="Cambria Math" panose="02040503050406030204" pitchFamily="18" charset="0"/>
                              </a:rPr>
                              <m:t>𝐯</m:t>
                            </m:r>
                          </m:e>
                          <m:sup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  <m:sSup>
                          <m:sSupPr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I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IN" b="1" i="0" smtClean="0">
                                        <a:latin typeface="Cambria Math" panose="02040503050406030204" pitchFamily="18" charset="0"/>
                                      </a:rPr>
                                      <m:t>𝐯</m:t>
                                    </m:r>
                                  </m:e>
                                  <m:sup>
                                    <m:r>
                                      <a:rPr lang="en-IN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p>
                                </m:sSup>
                              </m:e>
                            </m:d>
                          </m:e>
                          <m:sup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⊤</m:t>
                            </m:r>
                          </m:sup>
                        </m:sSup>
                      </m:e>
                    </m:nary>
                  </m:oMath>
                </a14:m>
                <a:endParaRPr lang="en-IN" dirty="0" smtClean="0"/>
              </a:p>
              <a:p>
                <a:pPr lvl="2"/>
                <a:r>
                  <a:rPr lang="en-IN" dirty="0" smtClean="0"/>
                  <a:t>Recall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IN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IN" dirty="0" smtClean="0"/>
                  <a:t> and that we reorder things so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IN" b="0" i="1" smtClean="0"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IN" b="0" i="1" smtClean="0">
                        <a:latin typeface="Cambria Math" panose="02040503050406030204" pitchFamily="18" charset="0"/>
                      </a:rPr>
                      <m:t>≥…</m:t>
                    </m:r>
                  </m:oMath>
                </a14:m>
                <a:endParaRPr lang="en-IN" dirty="0" smtClean="0"/>
              </a:p>
              <a:p>
                <a:pPr lvl="2"/>
                <a:r>
                  <a:rPr lang="en-IN" dirty="0" smtClean="0"/>
                  <a:t>Assume for sake of simplicity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IN" b="0" i="1" smtClean="0"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IN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m:rPr>
                        <m:sty m:val="p"/>
                      </m:rPr>
                      <a:rPr lang="en-IN" b="0" i="0" smtClean="0"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en-IN" dirty="0" smtClean="0"/>
                  <a:t> for some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&gt;1</m:t>
                    </m:r>
                  </m:oMath>
                </a14:m>
                <a:endParaRPr lang="en-IN" dirty="0" smtClean="0"/>
              </a:p>
              <a:p>
                <a:pPr lvl="3"/>
                <a:r>
                  <a:rPr lang="en-IN" dirty="0" smtClean="0"/>
                  <a:t>This is sometimes called an </a:t>
                </a:r>
                <a:r>
                  <a:rPr lang="en-IN" i="1" dirty="0" err="1" smtClean="0"/>
                  <a:t>eigengap</a:t>
                </a:r>
                <a:r>
                  <a:rPr lang="en-IN" i="1" dirty="0" smtClean="0"/>
                  <a:t> </a:t>
                </a:r>
                <a:r>
                  <a:rPr lang="en-IN" dirty="0" smtClean="0"/>
                  <a:t>or even </a:t>
                </a:r>
                <a:r>
                  <a:rPr lang="en-IN" i="1" dirty="0" smtClean="0"/>
                  <a:t>leading </a:t>
                </a:r>
                <a:r>
                  <a:rPr lang="en-IN" i="1" dirty="0" err="1" smtClean="0"/>
                  <a:t>eigengap</a:t>
                </a:r>
                <a:endParaRPr lang="en-IN" i="1" dirty="0" smtClean="0"/>
              </a:p>
              <a:p>
                <a:pPr lvl="3"/>
                <a:r>
                  <a:rPr lang="en-IN" dirty="0"/>
                  <a:t>E</a:t>
                </a:r>
                <a:r>
                  <a:rPr lang="en-IN" dirty="0" smtClean="0"/>
                  <a:t>asier to see the algorithms at work with an </a:t>
                </a:r>
                <a:r>
                  <a:rPr lang="en-IN" dirty="0" err="1" smtClean="0"/>
                  <a:t>eigengap</a:t>
                </a:r>
                <a:r>
                  <a:rPr lang="en-IN" dirty="0" smtClean="0"/>
                  <a:t> – will handle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IN" dirty="0" smtClean="0"/>
                  <a:t> later</a:t>
                </a:r>
              </a:p>
              <a:p>
                <a:pPr lvl="3"/>
                <a:r>
                  <a:rPr lang="en-IN" b="1" dirty="0" smtClean="0"/>
                  <a:t>Caution</a:t>
                </a:r>
                <a:r>
                  <a:rPr lang="en-IN" dirty="0" smtClean="0"/>
                  <a:t>: textbooks might write </a:t>
                </a:r>
                <a:r>
                  <a:rPr lang="en-IN" dirty="0" err="1" smtClean="0"/>
                  <a:t>eigengap</a:t>
                </a:r>
                <a:r>
                  <a:rPr lang="en-IN" dirty="0" smtClean="0"/>
                  <a:t> </a:t>
                </a:r>
                <a:r>
                  <a:rPr lang="en-IN" i="1" dirty="0" smtClean="0"/>
                  <a:t>additively</a:t>
                </a:r>
                <a:r>
                  <a:rPr lang="en-IN" dirty="0" smtClean="0"/>
                  <a:t>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IN" i="1"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IN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IN" dirty="0" smtClean="0"/>
                  <a:t> for </a:t>
                </a:r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IN" i="1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IN" dirty="0" smtClean="0"/>
                  <a:t> </a:t>
                </a:r>
                <a:r>
                  <a:rPr lang="en-IN" dirty="0"/>
                  <a:t>–</a:t>
                </a:r>
                <a:r>
                  <a:rPr lang="en-IN" dirty="0" smtClean="0"/>
                  <a:t> same thing</a:t>
                </a:r>
              </a:p>
              <a:p>
                <a:r>
                  <a:rPr lang="en-IN" b="1" dirty="0" smtClean="0"/>
                  <a:t>Note</a:t>
                </a:r>
                <a:r>
                  <a:rPr lang="en-IN" dirty="0" smtClean="0"/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IN" b="0" i="0" smtClean="0"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p>
                        <m:r>
                          <a:rPr lang="en-IN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IN" b="0" i="1" smtClean="0">
                        <a:latin typeface="Cambria Math" panose="02040503050406030204" pitchFamily="18" charset="0"/>
                      </a:rPr>
                      <m:t>≜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𝐴𝐴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i="1">
                        <a:latin typeface="Cambria Math" panose="02040503050406030204" pitchFamily="18" charset="0"/>
                      </a:rPr>
                      <m:t>𝑉</m:t>
                    </m:r>
                    <m:r>
                      <m:rPr>
                        <m:sty m:val="p"/>
                      </m:rPr>
                      <a:rPr lang="en-IN">
                        <a:latin typeface="Cambria Math" panose="02040503050406030204" pitchFamily="18" charset="0"/>
                      </a:rPr>
                      <m:t>Λ</m:t>
                    </m:r>
                    <m:sSup>
                      <m:sSup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IN" i="1"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  <m:r>
                      <a:rPr lang="en-IN" i="1">
                        <a:latin typeface="Cambria Math" panose="02040503050406030204" pitchFamily="18" charset="0"/>
                      </a:rPr>
                      <m:t>𝑉</m:t>
                    </m:r>
                    <m:r>
                      <m:rPr>
                        <m:sty m:val="p"/>
                      </m:rPr>
                      <a:rPr lang="en-IN">
                        <a:latin typeface="Cambria Math" panose="02040503050406030204" pitchFamily="18" charset="0"/>
                      </a:rPr>
                      <m:t>Λ</m:t>
                    </m:r>
                    <m:sSup>
                      <m:sSup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IN" i="1"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  <m:r>
                      <a:rPr lang="en-I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i="1">
                        <a:latin typeface="Cambria Math" panose="02040503050406030204" pitchFamily="18" charset="0"/>
                      </a:rPr>
                      <m:t>𝑉</m:t>
                    </m:r>
                    <m:sSup>
                      <m:sSup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IN">
                            <a:latin typeface="Cambria Math" panose="02040503050406030204" pitchFamily="18" charset="0"/>
                          </a:rPr>
                          <m:t>Λ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IN" i="1"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</m:oMath>
                </a14:m>
                <a:r>
                  <a:rPr lang="en-IN" dirty="0" smtClean="0"/>
                  <a:t> where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IN">
                            <a:latin typeface="Cambria Math" panose="02040503050406030204" pitchFamily="18" charset="0"/>
                          </a:rPr>
                          <m:t>Λ</m:t>
                        </m:r>
                      </m:e>
                      <m:sup>
                        <m:r>
                          <a:rPr lang="en-IN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IN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IN" b="0" i="0" smtClean="0">
                        <a:latin typeface="Cambria Math" panose="02040503050406030204" pitchFamily="18" charset="0"/>
                      </a:rPr>
                      <m:t>diag</m:t>
                    </m:r>
                    <m:d>
                      <m:d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,…</m:t>
                        </m:r>
                      </m:e>
                    </m:d>
                  </m:oMath>
                </a14:m>
                <a:endParaRPr lang="en-IN" dirty="0" smtClean="0"/>
              </a:p>
              <a:p>
                <a:pPr lvl="2"/>
                <a:r>
                  <a:rPr lang="en-IN" dirty="0" smtClean="0"/>
                  <a:t>Similarly, convince yourself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p>
                    </m:sSup>
                    <m:r>
                      <a:rPr lang="en-I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>
                        <a:latin typeface="Cambria Math" panose="02040503050406030204" pitchFamily="18" charset="0"/>
                      </a:rPr>
                      <m:t>𝑉</m:t>
                    </m:r>
                    <m:sSup>
                      <m:sSup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IN">
                            <a:latin typeface="Cambria Math" panose="02040503050406030204" pitchFamily="18" charset="0"/>
                          </a:rPr>
                          <m:t>Λ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p>
                    </m:sSup>
                    <m:sSup>
                      <m:sSup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IN"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</m:oMath>
                </a14:m>
                <a:r>
                  <a:rPr lang="en-IN" dirty="0" smtClean="0"/>
                  <a:t> for any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endParaRPr lang="en-IN" dirty="0" smtClean="0"/>
              </a:p>
              <a:p>
                <a:pPr lvl="2"/>
                <a:r>
                  <a:rPr lang="en-IN" dirty="0" smtClean="0"/>
                  <a:t>Will use this curious fact very efficiently to find the leading </a:t>
                </a:r>
                <a:r>
                  <a:rPr lang="en-IN" dirty="0" err="1" smtClean="0"/>
                  <a:t>eigenpair</a:t>
                </a:r>
                <a:endParaRPr lang="en-IN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3354" y="1111624"/>
                <a:ext cx="11938646" cy="5746376"/>
              </a:xfrm>
              <a:blipFill>
                <a:blip r:embed="rId2"/>
                <a:stretch>
                  <a:fillRect l="-562" t="-2545" r="-460" b="-127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B8E69-23A9-4619-9CFE-E27BFD8A78F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798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PPCA – Alternating Optimization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B8E69-23A9-4619-9CFE-E27BFD8A78F9}" type="slidenum">
              <a:rPr lang="en-US" smtClean="0"/>
              <a:t>30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134659" y="1006075"/>
                <a:ext cx="9922682" cy="5579989"/>
              </a:xfrm>
              <a:prstGeom prst="rect">
                <a:avLst/>
              </a:prstGeom>
              <a:noFill/>
              <a:ln w="38100">
                <a:solidFill>
                  <a:srgbClr val="7030A0"/>
                </a:solidFill>
                <a:prstDash val="dash"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3600" b="1" dirty="0" smtClean="0">
                    <a:latin typeface="+mj-lt"/>
                  </a:rPr>
                  <a:t>ALTERNATING OPTIMIZATION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IN" sz="3200" dirty="0" smtClean="0">
                    <a:latin typeface="+mj-lt"/>
                  </a:rPr>
                  <a:t>Initialize </a:t>
                </a:r>
                <a14:m>
                  <m:oMath xmlns:m="http://schemas.openxmlformats.org/officeDocument/2006/math">
                    <m:r>
                      <a:rPr lang="en-IN" sz="3200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endParaRPr lang="en-US" sz="3200" b="1" i="1" dirty="0" smtClean="0">
                  <a:latin typeface="Nexa Book" panose="02000000000000000000" pitchFamily="2" charset="0"/>
                </a:endParaRP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IN" sz="3200" dirty="0" smtClean="0">
                    <a:latin typeface="+mj-lt"/>
                  </a:rPr>
                  <a:t>For</a:t>
                </a:r>
                <a:r>
                  <a:rPr lang="en-IN" sz="3200" dirty="0" smtClean="0">
                    <a:latin typeface="Nexa Book" panose="02000000000000000000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IN" sz="32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IN" sz="3200" b="0" i="1" smtClean="0">
                        <a:latin typeface="Cambria Math" panose="02040503050406030204" pitchFamily="18" charset="0"/>
                      </a:rPr>
                      <m:t>=0, 1, 2,…</m:t>
                    </m:r>
                  </m:oMath>
                </a14:m>
                <a:endParaRPr lang="en-US" sz="3200" dirty="0" smtClean="0">
                  <a:latin typeface="Nexa Book" panose="02000000000000000000" pitchFamily="2" charset="0"/>
                </a:endParaRPr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en-IN" sz="3200" dirty="0" smtClean="0">
                    <a:latin typeface="+mj-lt"/>
                  </a:rPr>
                  <a:t>Update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3200" b="1" i="0" smtClean="0">
                            <a:latin typeface="Cambria Math" panose="02040503050406030204" pitchFamily="18" charset="0"/>
                          </a:rPr>
                          <m:t>𝐳</m:t>
                        </m:r>
                      </m:e>
                      <m:sup>
                        <m:r>
                          <a:rPr lang="en-IN" sz="3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r>
                  <a:rPr lang="en-US" sz="3200" dirty="0" smtClean="0">
                    <a:latin typeface="Nexa Book" panose="02000000000000000000" pitchFamily="2" charset="0"/>
                  </a:rPr>
                  <a:t> </a:t>
                </a:r>
                <a:r>
                  <a:rPr lang="en-US" sz="3200" dirty="0" smtClean="0">
                    <a:latin typeface="+mj-lt"/>
                  </a:rPr>
                  <a:t>fixing</a:t>
                </a:r>
                <a:r>
                  <a:rPr lang="en-US" sz="3200" dirty="0" smtClean="0">
                    <a:latin typeface="Nexa Book" panose="02000000000000000000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IN" sz="3200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IN" sz="32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IN" sz="3200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endParaRPr lang="en-US" sz="3200" dirty="0" smtClean="0">
                  <a:latin typeface="Nexa Book" panose="02000000000000000000" pitchFamily="2" charset="0"/>
                </a:endParaRPr>
              </a:p>
              <a:p>
                <a:pPr marL="1428750" lvl="2" indent="-514350">
                  <a:buFont typeface="+mj-lt"/>
                  <a:buAutoNum type="arabicPeriod"/>
                </a:pPr>
                <a:r>
                  <a:rPr lang="en-IN" sz="3200" dirty="0" smtClean="0">
                    <a:latin typeface="+mj-lt"/>
                  </a:rPr>
                  <a:t>Let</a:t>
                </a:r>
                <a:r>
                  <a:rPr lang="en-IN" sz="3200" dirty="0" smtClean="0">
                    <a:latin typeface="Nexa Book" panose="02000000000000000000" pitchFamily="2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3200" b="1" i="0" smtClean="0">
                            <a:latin typeface="Cambria Math" panose="02040503050406030204" pitchFamily="18" charset="0"/>
                          </a:rPr>
                          <m:t>𝐳</m:t>
                        </m:r>
                      </m:e>
                      <m:sup>
                        <m:r>
                          <a:rPr lang="en-IN" sz="3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  <m:r>
                      <a:rPr lang="en-IN" sz="32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IN" sz="3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IN" sz="3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IN" sz="32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IN" sz="3200" b="0" i="1" smtClean="0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p>
                                <m:r>
                                  <a:rPr lang="en-IN" sz="3200" i="1">
                                    <a:latin typeface="Cambria Math" panose="02040503050406030204" pitchFamily="18" charset="0"/>
                                  </a:rPr>
                                  <m:t>⊤</m:t>
                                </m:r>
                              </m:sup>
                            </m:sSup>
                            <m:r>
                              <a:rPr lang="en-IN" sz="3200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  <m:r>
                              <a:rPr lang="en-IN" sz="32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IN" sz="3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sSup>
                                  <m:sSupPr>
                                    <m:ctrlPr>
                                      <a:rPr lang="en-IN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IN" sz="3200" i="1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p>
                                    <m:r>
                                      <a:rPr lang="en-IN" sz="32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IN" sz="3200" i="1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r>
                                  <a:rPr lang="en-IN" sz="3200" i="1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IN" sz="32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IN" sz="32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IN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32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IN" sz="3200" b="0" i="1" smtClean="0"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  <m:sSup>
                      <m:sSupPr>
                        <m:ctrlPr>
                          <a:rPr lang="en-IN" sz="3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3200" b="1" i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p>
                        <m:r>
                          <a:rPr lang="en-IN" sz="3200" i="1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r>
                  <a:rPr lang="en-US" sz="3200" dirty="0" smtClean="0">
                    <a:latin typeface="+mj-lt"/>
                  </a:rPr>
                  <a:t>, for</a:t>
                </a:r>
                <a:r>
                  <a:rPr lang="en-US" sz="3200" dirty="0" smtClean="0">
                    <a:latin typeface="Nexa Book" panose="02000000000000000000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IN" sz="32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IN" sz="3200" i="1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IN" sz="3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32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endParaRPr lang="en-US" sz="3200" dirty="0" smtClean="0">
                  <a:latin typeface="Nexa Book" panose="02000000000000000000" pitchFamily="2" charset="0"/>
                </a:endParaRPr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en-IN" sz="3200" dirty="0" smtClean="0">
                    <a:latin typeface="+mj-lt"/>
                  </a:rPr>
                  <a:t>Update </a:t>
                </a:r>
                <a14:m>
                  <m:oMath xmlns:m="http://schemas.openxmlformats.org/officeDocument/2006/math">
                    <m:r>
                      <a:rPr lang="en-IN" sz="3200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IN" sz="32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IN" sz="3200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IN" sz="3200" dirty="0" smtClean="0">
                    <a:latin typeface="+mj-lt"/>
                  </a:rPr>
                  <a:t> fixing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3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3200" b="1">
                            <a:latin typeface="Cambria Math" panose="02040503050406030204" pitchFamily="18" charset="0"/>
                          </a:rPr>
                          <m:t>𝐳</m:t>
                        </m:r>
                      </m:e>
                      <m:sup>
                        <m:r>
                          <a:rPr lang="en-IN" sz="3200" i="1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endParaRPr lang="en-IN" sz="3200" dirty="0" smtClean="0">
                  <a:latin typeface="+mj-lt"/>
                </a:endParaRPr>
              </a:p>
              <a:p>
                <a:pPr marL="1428750" lvl="2" indent="-514350">
                  <a:buFont typeface="+mj-lt"/>
                  <a:buAutoNum type="arabicPeriod"/>
                </a:pPr>
                <a:r>
                  <a:rPr lang="en-IN" sz="3200" dirty="0" smtClean="0">
                    <a:latin typeface="+mj-lt"/>
                  </a:rPr>
                  <a:t>Calculate </a:t>
                </a:r>
                <a14:m>
                  <m:oMath xmlns:m="http://schemas.openxmlformats.org/officeDocument/2006/math">
                    <m:r>
                      <a:rPr lang="en-IN" sz="3200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IN" sz="32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IN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IN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IN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IN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en-IN" sz="3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3200" b="1">
                                <a:latin typeface="Cambria Math" panose="02040503050406030204" pitchFamily="18" charset="0"/>
                              </a:rPr>
                              <m:t>𝐳</m:t>
                            </m:r>
                          </m:e>
                          <m:sup>
                            <m:r>
                              <a:rPr lang="en-IN" sz="320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  <m:sSup>
                          <m:sSupPr>
                            <m:ctrlPr>
                              <a:rPr lang="en-IN" sz="3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IN" sz="3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IN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IN" sz="3200" b="1">
                                        <a:latin typeface="Cambria Math" panose="02040503050406030204" pitchFamily="18" charset="0"/>
                                      </a:rPr>
                                      <m:t>𝐳</m:t>
                                    </m:r>
                                  </m:e>
                                  <m:sup>
                                    <m:r>
                                      <a:rPr lang="en-IN" sz="320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p>
                                </m:sSup>
                              </m:e>
                            </m:d>
                          </m:e>
                          <m:sup>
                            <m:r>
                              <a:rPr lang="en-IN" sz="3200" i="1">
                                <a:latin typeface="Cambria Math" panose="02040503050406030204" pitchFamily="18" charset="0"/>
                              </a:rPr>
                              <m:t>⊤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IN" sz="3200" dirty="0" smtClean="0">
                    <a:latin typeface="+mj-lt"/>
                  </a:rPr>
                  <a:t> and </a:t>
                </a:r>
                <a14:m>
                  <m:oMath xmlns:m="http://schemas.openxmlformats.org/officeDocument/2006/math">
                    <m:r>
                      <a:rPr lang="en-IN" sz="3200" i="1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IN" sz="32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IN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IN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IN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IN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en-IN" sz="3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3200" b="1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p>
                            <m:r>
                              <a:rPr lang="en-IN" sz="320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  <m:sSup>
                          <m:sSupPr>
                            <m:ctrlPr>
                              <a:rPr lang="en-IN" sz="3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IN" sz="3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IN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IN" sz="3200" b="1">
                                        <a:latin typeface="Cambria Math" panose="02040503050406030204" pitchFamily="18" charset="0"/>
                                      </a:rPr>
                                      <m:t>𝐳</m:t>
                                    </m:r>
                                  </m:e>
                                  <m:sup>
                                    <m:r>
                                      <a:rPr lang="en-IN" sz="320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p>
                                </m:sSup>
                              </m:e>
                            </m:d>
                          </m:e>
                          <m:sup>
                            <m:r>
                              <a:rPr lang="en-IN" sz="3200" i="1">
                                <a:latin typeface="Cambria Math" panose="02040503050406030204" pitchFamily="18" charset="0"/>
                              </a:rPr>
                              <m:t>⊤</m:t>
                            </m:r>
                          </m:sup>
                        </m:sSup>
                      </m:e>
                    </m:nary>
                  </m:oMath>
                </a14:m>
                <a:endParaRPr lang="en-IN" sz="3200" dirty="0" smtClean="0">
                  <a:latin typeface="+mj-lt"/>
                </a:endParaRPr>
              </a:p>
              <a:p>
                <a:pPr marL="1428750" lvl="2" indent="-514350">
                  <a:buFont typeface="+mj-lt"/>
                  <a:buAutoNum type="arabicPeriod"/>
                </a:pPr>
                <a:r>
                  <a:rPr lang="en-IN" sz="3200" dirty="0" smtClean="0">
                    <a:latin typeface="+mj-lt"/>
                  </a:rPr>
                  <a:t>Update</a:t>
                </a:r>
                <a:r>
                  <a:rPr lang="en-IN" sz="3200" dirty="0" smtClean="0">
                    <a:latin typeface="Nexa Book" panose="02000000000000000000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IN" sz="3200" i="1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IN" sz="32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sz="3200" i="1">
                        <a:latin typeface="Cambria Math" panose="02040503050406030204" pitchFamily="18" charset="0"/>
                      </a:rPr>
                      <m:t>𝐵</m:t>
                    </m:r>
                    <m:sSup>
                      <m:sSupPr>
                        <m:ctrlPr>
                          <a:rPr lang="en-IN" sz="3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32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IN" sz="32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sz="3200" dirty="0" smtClean="0">
                  <a:latin typeface="Nexa Book" panose="02000000000000000000" pitchFamily="2" charset="0"/>
                </a:endParaRPr>
              </a:p>
              <a:p>
                <a:pPr marL="1428750" lvl="2" indent="-514350">
                  <a:buFont typeface="+mj-lt"/>
                  <a:buAutoNum type="arabicPeriod"/>
                </a:pPr>
                <a:r>
                  <a:rPr lang="en-US" sz="3200" dirty="0" smtClean="0">
                    <a:latin typeface="+mj-lt"/>
                  </a:rPr>
                  <a:t>Calculate </a:t>
                </a:r>
                <a14:m>
                  <m:oMath xmlns:m="http://schemas.openxmlformats.org/officeDocument/2006/math">
                    <m:r>
                      <a:rPr lang="en-IN" sz="32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IN" sz="3200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IN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en-IN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IN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IN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IN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IN" sz="3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IN" sz="3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IN" sz="3200" b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𝐱</m:t>
                                    </m:r>
                                  </m:e>
                                  <m:sup>
                                    <m:r>
                                      <a:rPr lang="en-IN" sz="320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p>
                                </m:sSup>
                                <m:r>
                                  <a:rPr lang="en-IN" sz="32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IN" sz="3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𝑊</m:t>
                                </m:r>
                                <m:sSup>
                                  <m:sSupPr>
                                    <m:ctrlPr>
                                      <a:rPr lang="en-IN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IN" sz="3200" b="1">
                                        <a:latin typeface="Cambria Math" panose="02040503050406030204" pitchFamily="18" charset="0"/>
                                      </a:rPr>
                                      <m:t>𝐳</m:t>
                                    </m:r>
                                  </m:e>
                                  <m:sup>
                                    <m:r>
                                      <a:rPr lang="en-IN" sz="320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p>
                                </m:sSup>
                              </m:e>
                            </m:d>
                          </m:e>
                        </m:nary>
                      </m:e>
                      <m:sub>
                        <m:r>
                          <a:rPr lang="en-IN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IN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en-US" sz="3200" dirty="0" smtClean="0">
                  <a:latin typeface="+mj-lt"/>
                </a:endParaRPr>
              </a:p>
              <a:p>
                <a:pPr marL="1428750" lvl="2" indent="-514350">
                  <a:buFont typeface="+mj-lt"/>
                  <a:buAutoNum type="arabicPeriod"/>
                </a:pPr>
                <a:r>
                  <a:rPr lang="en-US" sz="3200" dirty="0" smtClean="0">
                    <a:latin typeface="+mj-lt"/>
                  </a:rPr>
                  <a:t>Update </a:t>
                </a:r>
                <a14:m>
                  <m:oMath xmlns:m="http://schemas.openxmlformats.org/officeDocument/2006/math">
                    <m:r>
                      <a:rPr lang="en-IN" sz="3200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IN" sz="3200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IN" sz="32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IN" sz="32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IN" sz="3200" b="0" i="1" smtClean="0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IN" sz="3200" b="0" i="1" smtClean="0">
                            <a:latin typeface="Cambria Math" panose="02040503050406030204" pitchFamily="18" charset="0"/>
                          </a:rPr>
                          <m:t>𝑑𝑛</m:t>
                        </m:r>
                      </m:e>
                    </m:rad>
                  </m:oMath>
                </a14:m>
                <a:endParaRPr lang="en-US" sz="3200" dirty="0" smtClean="0">
                  <a:latin typeface="+mj-lt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4659" y="1006075"/>
                <a:ext cx="9922682" cy="5579989"/>
              </a:xfrm>
              <a:prstGeom prst="rect">
                <a:avLst/>
              </a:prstGeom>
              <a:blipFill>
                <a:blip r:embed="rId2"/>
                <a:stretch>
                  <a:fillRect l="-1408" t="-1303" b="-2714"/>
                </a:stretch>
              </a:blipFill>
              <a:ln w="38100">
                <a:solidFill>
                  <a:srgbClr val="7030A0"/>
                </a:solidFill>
                <a:prstDash val="dash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ular Callout 5"/>
              <p:cNvSpPr/>
              <p:nvPr/>
            </p:nvSpPr>
            <p:spPr>
              <a:xfrm>
                <a:off x="7312428" y="1428140"/>
                <a:ext cx="4541254" cy="1294608"/>
              </a:xfrm>
              <a:prstGeom prst="wedgeRectCallout">
                <a:avLst>
                  <a:gd name="adj1" fmla="val -59713"/>
                  <a:gd name="adj2" fmla="val 76390"/>
                </a:avLst>
              </a:prstGeom>
              <a:solidFill>
                <a:schemeClr val="bg1"/>
              </a:solidFill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IN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𝒪</m:t>
                    </m:r>
                    <m:d>
                      <m:dPr>
                        <m:ctrlP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I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I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e>
                    </m:d>
                  </m:oMath>
                </a14:m>
                <a:r>
                  <a:rPr lang="en-IN" sz="2400" dirty="0" smtClean="0">
                    <a:solidFill>
                      <a:schemeClr val="tx1"/>
                    </a:solidFill>
                    <a:latin typeface="+mj-lt"/>
                  </a:rPr>
                  <a:t> time to calculate the inverse term and </a:t>
                </a:r>
                <a14:m>
                  <m:oMath xmlns:m="http://schemas.openxmlformats.org/officeDocument/2006/math">
                    <m:r>
                      <a:rPr lang="en-IN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𝒪</m:t>
                    </m:r>
                    <m:d>
                      <m:dPr>
                        <m:ctrlP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𝑘𝑑𝑛</m:t>
                        </m:r>
                        <m: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I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I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</m:d>
                  </m:oMath>
                </a14:m>
                <a:r>
                  <a:rPr lang="en-IN" sz="2400" dirty="0" smtClean="0">
                    <a:solidFill>
                      <a:schemeClr val="tx1"/>
                    </a:solidFill>
                    <a:latin typeface="+mj-lt"/>
                  </a:rPr>
                  <a:t> time to calculate all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2400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𝐳</m:t>
                        </m:r>
                      </m:e>
                      <m:sup>
                        <m:r>
                          <a:rPr lang="en-I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r>
                  <a:rPr lang="en-IN" sz="2400" dirty="0" smtClean="0">
                    <a:solidFill>
                      <a:schemeClr val="tx1"/>
                    </a:solidFill>
                    <a:latin typeface="+mj-lt"/>
                  </a:rPr>
                  <a:t> terms afterward</a:t>
                </a:r>
              </a:p>
            </p:txBody>
          </p:sp>
        </mc:Choice>
        <mc:Fallback xmlns="">
          <p:sp>
            <p:nvSpPr>
              <p:cNvPr id="6" name="Rectangular Callout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2428" y="1428140"/>
                <a:ext cx="4541254" cy="1294608"/>
              </a:xfrm>
              <a:prstGeom prst="wedgeRectCallout">
                <a:avLst>
                  <a:gd name="adj1" fmla="val -59713"/>
                  <a:gd name="adj2" fmla="val 76390"/>
                </a:avLst>
              </a:prstGeom>
              <a:blipFill>
                <a:blip r:embed="rId3"/>
                <a:stretch>
                  <a:fillRect r="-2184"/>
                </a:stretch>
              </a:blipFill>
              <a:ln w="381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ular Callout 6"/>
              <p:cNvSpPr/>
              <p:nvPr/>
            </p:nvSpPr>
            <p:spPr>
              <a:xfrm>
                <a:off x="7312428" y="4839160"/>
                <a:ext cx="4541254" cy="1294608"/>
              </a:xfrm>
              <a:prstGeom prst="wedgeRectCallout">
                <a:avLst>
                  <a:gd name="adj1" fmla="val -68310"/>
                  <a:gd name="adj2" fmla="val -49794"/>
                </a:avLst>
              </a:prstGeom>
              <a:solidFill>
                <a:schemeClr val="bg1"/>
              </a:solidFill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IN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𝒪</m:t>
                    </m:r>
                    <m:d>
                      <m:dPr>
                        <m:ctrlP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I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I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I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I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e>
                    </m:d>
                  </m:oMath>
                </a14:m>
                <a:r>
                  <a:rPr lang="en-IN" sz="2400" dirty="0" smtClean="0">
                    <a:solidFill>
                      <a:schemeClr val="tx1"/>
                    </a:solidFill>
                    <a:latin typeface="+mj-lt"/>
                  </a:rPr>
                  <a:t> time for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IN" sz="2400" dirty="0" smtClean="0">
                    <a:solidFill>
                      <a:schemeClr val="tx1"/>
                    </a:solidFill>
                    <a:latin typeface="+mj-lt"/>
                  </a:rPr>
                  <a:t>, </a:t>
                </a:r>
                <a14:m>
                  <m:oMath xmlns:m="http://schemas.openxmlformats.org/officeDocument/2006/math">
                    <m:r>
                      <a:rPr lang="en-IN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𝒪</m:t>
                    </m:r>
                    <m:d>
                      <m:dPr>
                        <m:ctrlP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𝑑𝑘𝑛</m:t>
                        </m:r>
                      </m:e>
                    </m:d>
                  </m:oMath>
                </a14:m>
                <a:r>
                  <a:rPr lang="en-IN" sz="2400" dirty="0" smtClean="0">
                    <a:solidFill>
                      <a:schemeClr val="tx1"/>
                    </a:solidFill>
                    <a:latin typeface="+mj-lt"/>
                  </a:rPr>
                  <a:t> time for </a:t>
                </a:r>
                <a14:m>
                  <m:oMath xmlns:m="http://schemas.openxmlformats.org/officeDocument/2006/math">
                    <m:r>
                      <a:rPr lang="en-I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IN" sz="2400" dirty="0" smtClean="0">
                    <a:solidFill>
                      <a:schemeClr val="tx1"/>
                    </a:solidFill>
                    <a:latin typeface="+mj-lt"/>
                  </a:rPr>
                  <a:t> and finally </a:t>
                </a:r>
                <a14:m>
                  <m:oMath xmlns:m="http://schemas.openxmlformats.org/officeDocument/2006/math">
                    <m:r>
                      <a:rPr lang="en-IN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𝒪</m:t>
                    </m:r>
                    <m:d>
                      <m:dPr>
                        <m:ctrlP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I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I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</m:d>
                  </m:oMath>
                </a14:m>
                <a:r>
                  <a:rPr lang="en-IN" sz="2400" dirty="0" smtClean="0">
                    <a:solidFill>
                      <a:schemeClr val="tx1"/>
                    </a:solidFill>
                    <a:latin typeface="+mj-lt"/>
                  </a:rPr>
                  <a:t> time for </a:t>
                </a:r>
                <a14:m>
                  <m:oMath xmlns:m="http://schemas.openxmlformats.org/officeDocument/2006/math">
                    <m:r>
                      <a:rPr lang="en-I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endParaRPr lang="en-IN" sz="2400" dirty="0" smtClean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7" name="Rectangular Callout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2428" y="4839160"/>
                <a:ext cx="4541254" cy="1294608"/>
              </a:xfrm>
              <a:prstGeom prst="wedgeRectCallout">
                <a:avLst>
                  <a:gd name="adj1" fmla="val -68310"/>
                  <a:gd name="adj2" fmla="val -49794"/>
                </a:avLst>
              </a:prstGeom>
              <a:blipFill>
                <a:blip r:embed="rId4"/>
                <a:stretch>
                  <a:fillRect b="-5505"/>
                </a:stretch>
              </a:blipFill>
              <a:ln w="381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/>
          <p:cNvGrpSpPr/>
          <p:nvPr/>
        </p:nvGrpSpPr>
        <p:grpSpPr>
          <a:xfrm>
            <a:off x="10620651" y="125937"/>
            <a:ext cx="1468606" cy="1238929"/>
            <a:chOff x="12383748" y="1219011"/>
            <a:chExt cx="1862104" cy="1570887"/>
          </a:xfrm>
        </p:grpSpPr>
        <p:sp>
          <p:nvSpPr>
            <p:cNvPr id="9" name="Freeform 8"/>
            <p:cNvSpPr/>
            <p:nvPr/>
          </p:nvSpPr>
          <p:spPr>
            <a:xfrm>
              <a:off x="12383748" y="1219011"/>
              <a:ext cx="1862104" cy="1570887"/>
            </a:xfrm>
            <a:custGeom>
              <a:avLst/>
              <a:gdLst>
                <a:gd name="connsiteX0" fmla="*/ 720726 w 1441452"/>
                <a:gd name="connsiteY0" fmla="*/ 0 h 1216022"/>
                <a:gd name="connsiteX1" fmla="*/ 1437731 w 1441452"/>
                <a:gd name="connsiteY1" fmla="*/ 718294 h 1216022"/>
                <a:gd name="connsiteX2" fmla="*/ 1441452 w 1441452"/>
                <a:gd name="connsiteY2" fmla="*/ 800098 h 1216022"/>
                <a:gd name="connsiteX3" fmla="*/ 1426809 w 1441452"/>
                <a:gd name="connsiteY3" fmla="*/ 883920 h 1216022"/>
                <a:gd name="connsiteX4" fmla="*/ 720726 w 1441452"/>
                <a:gd name="connsiteY4" fmla="*/ 1216022 h 1216022"/>
                <a:gd name="connsiteX5" fmla="*/ 14643 w 1441452"/>
                <a:gd name="connsiteY5" fmla="*/ 883920 h 1216022"/>
                <a:gd name="connsiteX6" fmla="*/ 0 w 1441452"/>
                <a:gd name="connsiteY6" fmla="*/ 800098 h 1216022"/>
                <a:gd name="connsiteX7" fmla="*/ 3721 w 1441452"/>
                <a:gd name="connsiteY7" fmla="*/ 718294 h 1216022"/>
                <a:gd name="connsiteX8" fmla="*/ 720726 w 1441452"/>
                <a:gd name="connsiteY8" fmla="*/ 0 h 1216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41452" h="1216022">
                  <a:moveTo>
                    <a:pt x="720726" y="0"/>
                  </a:moveTo>
                  <a:cubicBezTo>
                    <a:pt x="1093894" y="0"/>
                    <a:pt x="1400823" y="314839"/>
                    <a:pt x="1437731" y="718294"/>
                  </a:cubicBezTo>
                  <a:lnTo>
                    <a:pt x="1441452" y="800098"/>
                  </a:lnTo>
                  <a:lnTo>
                    <a:pt x="1426809" y="883920"/>
                  </a:lnTo>
                  <a:cubicBezTo>
                    <a:pt x="1359604" y="1073450"/>
                    <a:pt x="1069016" y="1216022"/>
                    <a:pt x="720726" y="1216022"/>
                  </a:cubicBezTo>
                  <a:cubicBezTo>
                    <a:pt x="372436" y="1216022"/>
                    <a:pt x="81848" y="1073450"/>
                    <a:pt x="14643" y="883920"/>
                  </a:cubicBezTo>
                  <a:lnTo>
                    <a:pt x="0" y="800098"/>
                  </a:lnTo>
                  <a:lnTo>
                    <a:pt x="3721" y="718294"/>
                  </a:lnTo>
                  <a:cubicBezTo>
                    <a:pt x="40630" y="314839"/>
                    <a:pt x="347558" y="0"/>
                    <a:pt x="720726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" name="Freeform 9"/>
            <p:cNvSpPr/>
            <p:nvPr/>
          </p:nvSpPr>
          <p:spPr>
            <a:xfrm rot="10800000">
              <a:off x="12542947" y="1611492"/>
              <a:ext cx="1543705" cy="969673"/>
            </a:xfrm>
            <a:custGeom>
              <a:avLst/>
              <a:gdLst>
                <a:gd name="connsiteX0" fmla="*/ 597490 w 1194980"/>
                <a:gd name="connsiteY0" fmla="*/ 0 h 750623"/>
                <a:gd name="connsiteX1" fmla="*/ 1194980 w 1194980"/>
                <a:gd name="connsiteY1" fmla="*/ 278342 h 750623"/>
                <a:gd name="connsiteX2" fmla="*/ 597490 w 1194980"/>
                <a:gd name="connsiteY2" fmla="*/ 750623 h 750623"/>
                <a:gd name="connsiteX3" fmla="*/ 0 w 1194980"/>
                <a:gd name="connsiteY3" fmla="*/ 278342 h 750623"/>
                <a:gd name="connsiteX4" fmla="*/ 597490 w 1194980"/>
                <a:gd name="connsiteY4" fmla="*/ 0 h 750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4980" h="750623">
                  <a:moveTo>
                    <a:pt x="597490" y="0"/>
                  </a:moveTo>
                  <a:cubicBezTo>
                    <a:pt x="927475" y="0"/>
                    <a:pt x="1194980" y="124618"/>
                    <a:pt x="1194980" y="278342"/>
                  </a:cubicBezTo>
                  <a:cubicBezTo>
                    <a:pt x="1194980" y="539176"/>
                    <a:pt x="927475" y="750623"/>
                    <a:pt x="597490" y="750623"/>
                  </a:cubicBezTo>
                  <a:cubicBezTo>
                    <a:pt x="267505" y="750623"/>
                    <a:pt x="0" y="539176"/>
                    <a:pt x="0" y="278342"/>
                  </a:cubicBezTo>
                  <a:cubicBezTo>
                    <a:pt x="0" y="124618"/>
                    <a:pt x="267505" y="0"/>
                    <a:pt x="597490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1" name="Freeform 10"/>
            <p:cNvSpPr/>
            <p:nvPr/>
          </p:nvSpPr>
          <p:spPr>
            <a:xfrm>
              <a:off x="13314800" y="1219011"/>
              <a:ext cx="931052" cy="1570887"/>
            </a:xfrm>
            <a:custGeom>
              <a:avLst/>
              <a:gdLst>
                <a:gd name="connsiteX0" fmla="*/ 0 w 720726"/>
                <a:gd name="connsiteY0" fmla="*/ 0 h 1216022"/>
                <a:gd name="connsiteX1" fmla="*/ 717005 w 720726"/>
                <a:gd name="connsiteY1" fmla="*/ 718294 h 1216022"/>
                <a:gd name="connsiteX2" fmla="*/ 720726 w 720726"/>
                <a:gd name="connsiteY2" fmla="*/ 800098 h 1216022"/>
                <a:gd name="connsiteX3" fmla="*/ 706083 w 720726"/>
                <a:gd name="connsiteY3" fmla="*/ 883920 h 1216022"/>
                <a:gd name="connsiteX4" fmla="*/ 0 w 720726"/>
                <a:gd name="connsiteY4" fmla="*/ 1216022 h 1216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0726" h="1216022">
                  <a:moveTo>
                    <a:pt x="0" y="0"/>
                  </a:moveTo>
                  <a:cubicBezTo>
                    <a:pt x="373168" y="0"/>
                    <a:pt x="680097" y="314839"/>
                    <a:pt x="717005" y="718294"/>
                  </a:cubicBezTo>
                  <a:lnTo>
                    <a:pt x="720726" y="800098"/>
                  </a:lnTo>
                  <a:lnTo>
                    <a:pt x="706083" y="883920"/>
                  </a:lnTo>
                  <a:cubicBezTo>
                    <a:pt x="638878" y="1073450"/>
                    <a:pt x="348290" y="1216022"/>
                    <a:pt x="0" y="1216022"/>
                  </a:cubicBezTo>
                  <a:close/>
                </a:path>
              </a:pathLst>
            </a:custGeom>
            <a:solidFill>
              <a:schemeClr val="tx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2" name="Oval 11"/>
            <p:cNvSpPr/>
            <p:nvPr/>
          </p:nvSpPr>
          <p:spPr>
            <a:xfrm rot="1665767">
              <a:off x="12772445" y="2008188"/>
              <a:ext cx="462622" cy="333492"/>
            </a:xfrm>
            <a:prstGeom prst="ellipse">
              <a:avLst/>
            </a:prstGeom>
            <a:pattFill prst="dkHorz">
              <a:fgClr>
                <a:schemeClr val="tx1"/>
              </a:fgClr>
              <a:bgClr>
                <a:schemeClr val="accent3">
                  <a:lumMod val="75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3" name="Oval 12"/>
            <p:cNvSpPr/>
            <p:nvPr/>
          </p:nvSpPr>
          <p:spPr>
            <a:xfrm rot="19934233" flipV="1">
              <a:off x="13397236" y="2008187"/>
              <a:ext cx="462622" cy="333492"/>
            </a:xfrm>
            <a:prstGeom prst="ellipse">
              <a:avLst/>
            </a:prstGeom>
            <a:pattFill prst="dkHorz">
              <a:fgClr>
                <a:schemeClr val="tx1"/>
              </a:fgClr>
              <a:bgClr>
                <a:schemeClr val="accent3">
                  <a:lumMod val="75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ular Callout 13"/>
              <p:cNvSpPr/>
              <p:nvPr/>
            </p:nvSpPr>
            <p:spPr>
              <a:xfrm>
                <a:off x="1479478" y="125937"/>
                <a:ext cx="8928413" cy="1248080"/>
              </a:xfrm>
              <a:prstGeom prst="wedgeRectCallout">
                <a:avLst>
                  <a:gd name="adj1" fmla="val 60000"/>
                  <a:gd name="adj2" fmla="val 42447"/>
                </a:avLst>
              </a:prstGeom>
              <a:solidFill>
                <a:schemeClr val="bg1"/>
              </a:solidFill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sz="2400" dirty="0" smtClean="0">
                    <a:solidFill>
                      <a:schemeClr val="tx1"/>
                    </a:solidFill>
                    <a:latin typeface="+mj-lt"/>
                  </a:rPr>
                  <a:t>Total of </a:t>
                </a:r>
                <a14:m>
                  <m:oMath xmlns:m="http://schemas.openxmlformats.org/officeDocument/2006/math">
                    <m:r>
                      <a:rPr lang="en-IN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𝒪</m:t>
                    </m:r>
                    <m:d>
                      <m:dPr>
                        <m:ctrlP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I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I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d>
                          <m:dPr>
                            <m:ctrlPr>
                              <a:rPr lang="en-I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I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I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  <m: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𝑘𝑑𝑛</m:t>
                        </m:r>
                      </m:e>
                    </m:d>
                  </m:oMath>
                </a14:m>
                <a:r>
                  <a:rPr lang="en-IN" sz="2400" dirty="0" smtClean="0">
                    <a:solidFill>
                      <a:schemeClr val="tx1"/>
                    </a:solidFill>
                    <a:latin typeface="+mj-lt"/>
                  </a:rPr>
                  <a:t> time taken per iteration. In contrast, PCA using power + peeling method takes only </a:t>
                </a:r>
                <a14:m>
                  <m:oMath xmlns:m="http://schemas.openxmlformats.org/officeDocument/2006/math">
                    <m:r>
                      <a:rPr lang="en-IN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𝒪</m:t>
                    </m:r>
                    <m:d>
                      <m:dPr>
                        <m:ctrlP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𝑘𝑑𝑛</m:t>
                        </m:r>
                      </m:e>
                    </m:d>
                  </m:oMath>
                </a14:m>
                <a:r>
                  <a:rPr lang="en-IN" sz="2400" dirty="0" smtClean="0">
                    <a:solidFill>
                      <a:schemeClr val="tx1"/>
                    </a:solidFill>
                    <a:latin typeface="+mj-lt"/>
                  </a:rPr>
                  <a:t> time if we do power updates as </a:t>
                </a:r>
                <a14:m>
                  <m:oMath xmlns:m="http://schemas.openxmlformats.org/officeDocument/2006/math">
                    <m:r>
                      <a:rPr lang="en-I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IN" sz="24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𝐯</m:t>
                    </m:r>
                    <m:r>
                      <a:rPr lang="en-I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  <m:d>
                      <m:dPr>
                        <m:ctrlP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IN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</m:d>
                  </m:oMath>
                </a14:m>
                <a:r>
                  <a:rPr lang="en-IN" sz="2400" dirty="0" smtClean="0">
                    <a:solidFill>
                      <a:schemeClr val="tx1"/>
                    </a:solidFill>
                    <a:latin typeface="+mj-lt"/>
                  </a:rPr>
                  <a:t> which takes </a:t>
                </a:r>
                <a14:m>
                  <m:oMath xmlns:m="http://schemas.openxmlformats.org/officeDocument/2006/math">
                    <m:r>
                      <a:rPr lang="en-IN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𝒪</m:t>
                    </m:r>
                    <m:d>
                      <m:dPr>
                        <m:ctrlP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𝑑𝑛</m:t>
                        </m:r>
                      </m:e>
                    </m:d>
                  </m:oMath>
                </a14:m>
                <a:r>
                  <a:rPr lang="en-IN" sz="2400" dirty="0" smtClean="0">
                    <a:solidFill>
                      <a:schemeClr val="tx1"/>
                    </a:solidFill>
                    <a:latin typeface="+mj-lt"/>
                  </a:rPr>
                  <a:t> time per power step</a:t>
                </a:r>
              </a:p>
            </p:txBody>
          </p:sp>
        </mc:Choice>
        <mc:Fallback xmlns="">
          <p:sp>
            <p:nvSpPr>
              <p:cNvPr id="14" name="Rectangular Callout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9478" y="125937"/>
                <a:ext cx="8928413" cy="1248080"/>
              </a:xfrm>
              <a:prstGeom prst="wedgeRectCallout">
                <a:avLst>
                  <a:gd name="adj1" fmla="val 60000"/>
                  <a:gd name="adj2" fmla="val 42447"/>
                </a:avLst>
              </a:prstGeom>
              <a:blipFill>
                <a:blip r:embed="rId5"/>
                <a:stretch>
                  <a:fillRect l="-371" b="-7619"/>
                </a:stretch>
              </a:blipFill>
              <a:ln w="381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8905" y="2884906"/>
            <a:ext cx="1792096" cy="1792096"/>
          </a:xfrm>
          <a:prstGeom prst="rect">
            <a:avLst/>
          </a:prstGeom>
        </p:spPr>
      </p:pic>
      <p:sp>
        <p:nvSpPr>
          <p:cNvPr id="16" name="Rectangular Callout 15"/>
          <p:cNvSpPr/>
          <p:nvPr/>
        </p:nvSpPr>
        <p:spPr>
          <a:xfrm>
            <a:off x="6332877" y="3147298"/>
            <a:ext cx="4276939" cy="1522506"/>
          </a:xfrm>
          <a:prstGeom prst="wedgeRectCallout">
            <a:avLst>
              <a:gd name="adj1" fmla="val 67936"/>
              <a:gd name="adj2" fmla="val 14698"/>
            </a:avLst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 smtClean="0">
                <a:solidFill>
                  <a:schemeClr val="tx1"/>
                </a:solidFill>
                <a:latin typeface="+mj-lt"/>
              </a:rPr>
              <a:t>In practice, PCA is usually faster than </a:t>
            </a:r>
            <a:r>
              <a:rPr lang="en-IN" sz="2400" dirty="0" err="1" smtClean="0">
                <a:solidFill>
                  <a:schemeClr val="tx1"/>
                </a:solidFill>
                <a:latin typeface="+mj-lt"/>
              </a:rPr>
              <a:t>AltOpt</a:t>
            </a:r>
            <a:r>
              <a:rPr lang="en-IN" sz="2400" dirty="0" smtClean="0">
                <a:solidFill>
                  <a:schemeClr val="tx1"/>
                </a:solidFill>
                <a:latin typeface="+mj-lt"/>
              </a:rPr>
              <a:t> PPCA – no inverses required to solve PCA, just simple mat-</a:t>
            </a:r>
            <a:r>
              <a:rPr lang="en-IN" sz="2400" dirty="0" err="1" smtClean="0">
                <a:solidFill>
                  <a:schemeClr val="tx1"/>
                </a:solidFill>
                <a:latin typeface="+mj-lt"/>
              </a:rPr>
              <a:t>vec</a:t>
            </a:r>
            <a:r>
              <a:rPr lang="en-IN" sz="2400" dirty="0" smtClean="0">
                <a:solidFill>
                  <a:schemeClr val="tx1"/>
                </a:solidFill>
                <a:latin typeface="+mj-lt"/>
              </a:rPr>
              <a:t> multiplication steps </a:t>
            </a:r>
            <a:r>
              <a:rPr lang="en-IN" sz="2400" dirty="0" smtClean="0">
                <a:solidFill>
                  <a:schemeClr val="tx1"/>
                </a:solidFill>
                <a:latin typeface="+mj-lt"/>
                <a:sym typeface="Wingdings" panose="05000000000000000000" pitchFamily="2" charset="2"/>
              </a:rPr>
              <a:t></a:t>
            </a:r>
            <a:endParaRPr lang="en-IN" sz="2400" dirty="0" smtClean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34154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4" grpId="0" animBg="1"/>
      <p:bldP spid="16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PPCA – Expectation Maximization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53353" y="1111624"/>
                <a:ext cx="11938645" cy="5746376"/>
              </a:xfrm>
            </p:spPr>
            <p:txBody>
              <a:bodyPr/>
              <a:lstStyle/>
              <a:p>
                <a:r>
                  <a:rPr lang="en-IN" dirty="0" smtClean="0"/>
                  <a:t>We wish to get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IN">
                            <a:latin typeface="Cambria Math" panose="02040503050406030204" pitchFamily="18" charset="0"/>
                          </a:rPr>
                          <m:t>arg</m:t>
                        </m:r>
                      </m:fName>
                      <m:e>
                        <m:func>
                          <m:func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IN" i="1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IN">
                                    <a:latin typeface="Cambria Math" panose="02040503050406030204" pitchFamily="18" charset="0"/>
                                  </a:rPr>
                                  <m:t>max</m:t>
                                </m:r>
                              </m:e>
                              <m:lim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lim>
                            </m:limLow>
                          </m:fName>
                          <m:e>
                            <m:nary>
                              <m:naryPr>
                                <m:chr m:val="∑"/>
                                <m:limLoc m:val="subSup"/>
                                <m:ctrlPr>
                                  <a:rPr lang="en-IN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5"/>
                                  </m:rPr>
                                  <a:rPr lang="en-IN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  <m:e>
                                <m:func>
                                  <m:funcPr>
                                    <m:ctrlPr>
                                      <a:rPr lang="en-IN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IN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ln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IN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nary>
                                          <m:naryPr>
                                            <m:supHide m:val="on"/>
                                            <m:ctrlPr>
                                              <a:rPr lang="en-IN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naryPr>
                                          <m:sub>
                                            <m:sSup>
                                              <m:sSupPr>
                                                <m:ctrlPr>
                                                  <a:rPr lang="en-IN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n-IN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ℝ</m:t>
                                                </m:r>
                                              </m:e>
                                              <m:sup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n-IN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𝑘</m:t>
                                                </m:r>
                                              </m:sup>
                                            </m:sSup>
                                          </m:sub>
                                          <m:sup/>
                                          <m:e>
                                            <m:r>
                                              <a:rPr lang="en-IN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ℙ</m:t>
                                            </m:r>
                                            <m:d>
                                              <m:dPr>
                                                <m:begChr m:val="["/>
                                                <m:endChr m:val="]"/>
                                                <m:ctrlPr>
                                                  <a:rPr lang="en-IN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p>
                                                  <m:sSupPr>
                                                    <m:ctrlPr>
                                                      <a:rPr lang="en-IN" i="1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</m:ctrlPr>
                                                  </m:sSupPr>
                                                  <m:e>
                                                    <m:r>
                                                      <a:rPr lang="en-IN" b="1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𝐱</m:t>
                                                    </m:r>
                                                  </m:e>
                                                  <m:sup>
                                                    <m:r>
                                                      <a:rPr lang="en-IN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𝑖</m:t>
                                                    </m:r>
                                                  </m:sup>
                                                </m:sSup>
                                                <m:r>
                                                  <a:rPr lang="en-IN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,</m:t>
                                                </m:r>
                                                <m:sSup>
                                                  <m:sSupPr>
                                                    <m:ctrlPr>
                                                      <a:rPr lang="en-IN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pPr>
                                                  <m:e>
                                                    <m:r>
                                                      <a:rPr lang="en-IN" b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𝐳</m:t>
                                                    </m:r>
                                                  </m:e>
                                                  <m:sup>
                                                    <m:r>
                                                      <a:rPr lang="en-IN">
                                                        <a:latin typeface="Cambria Math" panose="02040503050406030204" pitchFamily="18" charset="0"/>
                                                      </a:rPr>
                                                      <m:t>𝑖</m:t>
                                                    </m:r>
                                                  </m:sup>
                                                </m:sSup>
                                                <m:r>
                                                  <a:rPr lang="en-IN">
                                                    <a:latin typeface="Cambria Math" panose="02040503050406030204" pitchFamily="18" charset="0"/>
                                                  </a:rPr>
                                                  <m:t> </m:t>
                                                </m:r>
                                                <m:r>
                                                  <a:rPr lang="en-IN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| </m:t>
                                                </m:r>
                                                <m:r>
                                                  <a:rPr lang="en-IN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𝜎</m:t>
                                                </m:r>
                                                <m:r>
                                                  <a:rPr lang="en-IN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,</m:t>
                                                </m:r>
                                                <m:r>
                                                  <a:rPr lang="en-IN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𝑊</m:t>
                                                </m:r>
                                              </m:e>
                                            </m:d>
                                          </m:e>
                                        </m:nary>
                                        <m:r>
                                          <a:rPr lang="en-IN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IN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  <m:sSup>
                                          <m:sSupPr>
                                            <m:ctrlPr>
                                              <a:rPr lang="en-IN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IN" b="1">
                                                <a:latin typeface="Cambria Math" panose="02040503050406030204" pitchFamily="18" charset="0"/>
                                              </a:rPr>
                                              <m:t>𝐳</m:t>
                                            </m:r>
                                          </m:e>
                                          <m:sup>
                                            <m:r>
                                              <a:rPr lang="en-IN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p>
                                        </m:sSup>
                                      </m:e>
                                    </m:d>
                                  </m:e>
                                </m:func>
                              </m:e>
                            </m:nary>
                          </m:e>
                        </m:func>
                      </m:e>
                    </m:func>
                  </m:oMath>
                </a14:m>
                <a:endParaRPr lang="en-IN" dirty="0" smtClean="0"/>
              </a:p>
              <a:p>
                <a:pPr lvl="2"/>
                <a:r>
                  <a:rPr lang="en-IN" dirty="0" smtClean="0"/>
                  <a:t>As before, given a model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</m:acc>
                    <m:r>
                      <a:rPr lang="en-IN" b="0" i="1" dirty="0" smtClean="0">
                        <a:latin typeface="Cambria Math" panose="02040503050406030204" pitchFamily="18" charset="0"/>
                      </a:rPr>
                      <m:t>,</m:t>
                    </m:r>
                    <m:acc>
                      <m:accPr>
                        <m:chr m:val="̂"/>
                        <m:ctrlPr>
                          <a:rPr lang="en-IN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IN" b="0" i="1" dirty="0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</m:acc>
                  </m:oMath>
                </a14:m>
                <a:r>
                  <a:rPr lang="en-IN" dirty="0" smtClean="0"/>
                  <a:t>, let </a:t>
                </a:r>
                <a14:m>
                  <m:oMath xmlns:m="http://schemas.openxmlformats.org/officeDocument/2006/math">
                    <m:r>
                      <a:rPr lang="en-IN">
                        <a:latin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b="1">
                                <a:latin typeface="Cambria Math" panose="02040503050406030204" pitchFamily="18" charset="0"/>
                              </a:rPr>
                              <m:t>𝐳</m:t>
                            </m:r>
                          </m:e>
                          <m:sup>
                            <m:r>
                              <a:rPr lang="en-IN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e>
                    </m:d>
                    <m:r>
                      <a:rPr lang="en-IN"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ℙ</m:t>
                    </m:r>
                    <m:d>
                      <m:dPr>
                        <m:begChr m:val="["/>
                        <m:endChr m:val="]"/>
                        <m:ctrlP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b="1">
                                <a:latin typeface="Cambria Math" panose="02040503050406030204" pitchFamily="18" charset="0"/>
                              </a:rPr>
                              <m:t>𝐳</m:t>
                            </m:r>
                          </m:e>
                          <m:sup>
                            <m:r>
                              <a:rPr lang="en-IN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  <m:r>
                          <a:rPr lang="en-IN">
                            <a:latin typeface="Cambria Math" panose="02040503050406030204" pitchFamily="18" charset="0"/>
                          </a:rPr>
                          <m:t> | </m:t>
                        </m:r>
                        <m:sSup>
                          <m:sSup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b="1" i="0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p>
                            <m:r>
                              <a:rPr lang="en-IN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  <m:r>
                          <a:rPr lang="en-IN"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̂"/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IN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</m:acc>
                        <m:r>
                          <a:rPr lang="en-IN"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̂"/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IN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</m:acc>
                      </m:e>
                    </m:d>
                  </m:oMath>
                </a14:m>
                <a:r>
                  <a:rPr lang="en-IN" dirty="0" smtClean="0"/>
                  <a:t> and lower bound the integral using Jensen’s inequality (the term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IN" dirty="0" smtClean="0"/>
                  <a:t> does not depend on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IN" dirty="0" smtClean="0"/>
                  <a:t>)</a:t>
                </a:r>
              </a:p>
              <a:p>
                <a:pPr lvl="2"/>
                <a14:m>
                  <m:oMath xmlns:m="http://schemas.openxmlformats.org/officeDocument/2006/math">
                    <m:func>
                      <m:func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IN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I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supHide m:val="on"/>
                                <m:ctrlPr>
                                  <a:rPr lang="en-I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sSup>
                                  <m:sSupPr>
                                    <m:ctrlPr>
                                      <a:rPr lang="en-IN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IN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ℝ</m:t>
                                    </m:r>
                                  </m:e>
                                  <m:sup>
                                    <m:r>
                                      <m:rPr>
                                        <m:brk m:alnAt="7"/>
                                      </m:rPr>
                                      <a:rPr lang="en-IN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𝑘</m:t>
                                    </m:r>
                                  </m:sup>
                                </m:sSup>
                              </m:sub>
                              <m:sup/>
                              <m:e>
                                <m:r>
                                  <a:rPr lang="en-IN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ℙ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IN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IN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IN" b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𝐱</m:t>
                                        </m:r>
                                      </m:e>
                                      <m:sup>
                                        <m:r>
                                          <a:rPr lang="en-IN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p>
                                    </m:sSup>
                                    <m:r>
                                      <a:rPr lang="en-IN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sSup>
                                      <m:sSupPr>
                                        <m:ctrlPr>
                                          <a:rPr lang="en-I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IN" b="1">
                                            <a:latin typeface="Cambria Math" panose="02040503050406030204" pitchFamily="18" charset="0"/>
                                          </a:rPr>
                                          <m:t>𝐳</m:t>
                                        </m:r>
                                      </m:e>
                                      <m:sup>
                                        <m:r>
                                          <a:rPr lang="en-IN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p>
                                    </m:sSup>
                                    <m:r>
                                      <a:rPr lang="en-IN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IN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| </m:t>
                                    </m:r>
                                    <m:r>
                                      <a:rPr lang="en-IN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  <m:r>
                                      <a:rPr lang="en-IN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IN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</m:d>
                              </m:e>
                            </m:nary>
                            <m:r>
                              <a:rPr lang="en-IN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IN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  <m:sSup>
                              <m:sSupPr>
                                <m:ctrlPr>
                                  <a:rPr lang="en-I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IN" b="1">
                                    <a:latin typeface="Cambria Math" panose="02040503050406030204" pitchFamily="18" charset="0"/>
                                  </a:rPr>
                                  <m:t>𝐳</m:t>
                                </m:r>
                              </m:e>
                              <m:sup>
                                <m:r>
                                  <a:rPr lang="en-IN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p>
                            </m:sSup>
                          </m:e>
                        </m:d>
                      </m:e>
                    </m:func>
                    <m:r>
                      <a:rPr lang="en-IN" b="0" i="1" smtClean="0">
                        <a:latin typeface="Cambria Math" panose="02040503050406030204" pitchFamily="18" charset="0"/>
                      </a:rPr>
                      <m:t>≥</m:t>
                    </m:r>
                    <m:nary>
                      <m:naryPr>
                        <m:supHide m:val="on"/>
                        <m:ctrlP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sSup>
                          <m:sSupPr>
                            <m:ctrlPr>
                              <a:rPr lang="en-I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en-IN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ℝ</m:t>
                            </m:r>
                          </m:e>
                          <m:sup>
                            <m:r>
                              <m:rPr>
                                <m:brk m:alnAt="7"/>
                              </m:rPr>
                              <a:rPr lang="en-IN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sub>
                      <m:sup/>
                      <m:e>
                        <m:r>
                          <a:rPr lang="en-IN">
                            <a:latin typeface="Cambria Math" panose="02040503050406030204" pitchFamily="18" charset="0"/>
                          </a:rPr>
                          <m:t>𝑞</m:t>
                        </m:r>
                        <m:d>
                          <m:d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I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IN" b="1">
                                    <a:latin typeface="Cambria Math" panose="02040503050406030204" pitchFamily="18" charset="0"/>
                                  </a:rPr>
                                  <m:t>𝐳</m:t>
                                </m:r>
                              </m:e>
                              <m:sup>
                                <m:r>
                                  <a:rPr lang="en-IN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p>
                            </m:sSup>
                          </m:e>
                        </m:d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func>
                          <m:funcPr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IN" b="0" i="0" smtClean="0"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r>
                              <a:rPr lang="en-IN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ℙ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I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IN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IN" b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𝐱</m:t>
                                    </m:r>
                                  </m:e>
                                  <m:sup>
                                    <m:r>
                                      <a:rPr lang="en-IN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p>
                                </m:sSup>
                                <m:r>
                                  <a:rPr lang="en-IN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sSup>
                                  <m:sSupPr>
                                    <m:ctrlPr>
                                      <a:rPr lang="en-I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IN" b="1">
                                        <a:latin typeface="Cambria Math" panose="02040503050406030204" pitchFamily="18" charset="0"/>
                                      </a:rPr>
                                      <m:t>𝐳</m:t>
                                    </m:r>
                                  </m:e>
                                  <m:sup>
                                    <m:r>
                                      <a:rPr lang="en-IN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p>
                                </m:sSup>
                                <m:r>
                                  <a:rPr lang="en-IN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IN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| </m:t>
                                </m:r>
                                <m:r>
                                  <a:rPr lang="en-IN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𝜎</m:t>
                                </m:r>
                                <m:r>
                                  <a:rPr lang="en-IN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IN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</m:d>
                          </m:e>
                        </m:func>
                      </m:e>
                    </m:nary>
                    <m:r>
                      <a:rPr lang="en-IN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IN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</m:t>
                    </m:r>
                    <m:sSup>
                      <m:sSup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1">
                            <a:latin typeface="Cambria Math" panose="02040503050406030204" pitchFamily="18" charset="0"/>
                          </a:rPr>
                          <m:t>𝐳</m:t>
                        </m:r>
                      </m:e>
                      <m:sup>
                        <m:r>
                          <a:rPr lang="en-IN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  <m:r>
                      <a:rPr lang="en-IN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endParaRPr lang="en-IN" dirty="0" smtClean="0"/>
              </a:p>
              <a:p>
                <a:pPr lvl="2"/>
                <a:r>
                  <a:rPr lang="en-IN" dirty="0" smtClean="0"/>
                  <a:t>Some simple (but non-trivial) calculations show that the resulting EM algorithm looks very similar to the </a:t>
                </a:r>
                <a:r>
                  <a:rPr lang="en-IN" dirty="0" err="1" smtClean="0"/>
                  <a:t>AltOpt</a:t>
                </a:r>
                <a:r>
                  <a:rPr lang="en-IN" dirty="0" smtClean="0"/>
                  <a:t> with a few simple changes</a:t>
                </a:r>
              </a:p>
              <a:p>
                <a:pPr lvl="2"/>
                <a:r>
                  <a:rPr lang="en-IN" dirty="0" smtClean="0"/>
                  <a:t>Replace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1">
                            <a:latin typeface="Cambria Math" panose="02040503050406030204" pitchFamily="18" charset="0"/>
                          </a:rPr>
                          <m:t>𝐳</m:t>
                        </m:r>
                      </m:e>
                      <m:sup>
                        <m:r>
                          <a:rPr lang="en-IN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r>
                  <a:rPr lang="en-IN" dirty="0" smtClean="0"/>
                  <a:t> with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𝛇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p>
                    </m:sSup>
                    <m:r>
                      <a:rPr lang="en-I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≜</m:t>
                    </m:r>
                    <m:r>
                      <a:rPr lang="en-I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b="1">
                                <a:latin typeface="Cambria Math" panose="02040503050406030204" pitchFamily="18" charset="0"/>
                              </a:rPr>
                              <m:t>𝐳</m:t>
                            </m:r>
                          </m:e>
                          <m:sup>
                            <m:r>
                              <a:rPr lang="en-IN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e>
                    </m:d>
                    <m:r>
                      <a:rPr lang="en-IN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supHide m:val="on"/>
                        <m:ctrlP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sSup>
                          <m:sSupPr>
                            <m:ctrlPr>
                              <a:rPr lang="en-I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en-IN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ℝ</m:t>
                            </m:r>
                          </m:e>
                          <m:sup>
                            <m:r>
                              <m:rPr>
                                <m:brk m:alnAt="7"/>
                              </m:rPr>
                              <a:rPr lang="en-IN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sub>
                      <m:sup/>
                      <m:e>
                        <m:r>
                          <a:rPr lang="en-IN">
                            <a:latin typeface="Cambria Math" panose="02040503050406030204" pitchFamily="18" charset="0"/>
                          </a:rPr>
                          <m:t>𝑞</m:t>
                        </m:r>
                        <m:d>
                          <m:d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I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IN" b="1">
                                    <a:latin typeface="Cambria Math" panose="02040503050406030204" pitchFamily="18" charset="0"/>
                                  </a:rPr>
                                  <m:t>𝐳</m:t>
                                </m:r>
                              </m:e>
                              <m:sup>
                                <m:r>
                                  <a:rPr lang="en-IN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p>
                            </m:sSup>
                          </m:e>
                        </m:d>
                        <m:r>
                          <a:rPr lang="en-IN">
                            <a:latin typeface="Cambria Math" panose="02040503050406030204" pitchFamily="18" charset="0"/>
                          </a:rPr>
                          <m:t>⋅</m:t>
                        </m:r>
                        <m:sSup>
                          <m:sSup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b="1">
                                <a:latin typeface="Cambria Math" panose="02040503050406030204" pitchFamily="18" charset="0"/>
                              </a:rPr>
                              <m:t>𝐳</m:t>
                            </m:r>
                          </m:e>
                          <m:sup>
                            <m:r>
                              <a:rPr lang="en-IN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e>
                    </m:nary>
                    <m:r>
                      <a:rPr lang="en-IN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IN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</m:t>
                    </m:r>
                    <m:sSup>
                      <m:sSup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1">
                            <a:latin typeface="Cambria Math" panose="02040503050406030204" pitchFamily="18" charset="0"/>
                          </a:rPr>
                          <m:t>𝐳</m:t>
                        </m:r>
                      </m:e>
                      <m:sup>
                        <m:r>
                          <a:rPr lang="en-IN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  <m:r>
                      <a:rPr lang="en-IN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I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IN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p>
                                <m:r>
                                  <a:rPr lang="en-IN">
                                    <a:latin typeface="Cambria Math" panose="02040503050406030204" pitchFamily="18" charset="0"/>
                                  </a:rPr>
                                  <m:t>⊤</m:t>
                                </m:r>
                              </m:sup>
                            </m:sSup>
                            <m:r>
                              <a:rPr lang="en-IN">
                                <a:latin typeface="Cambria Math" panose="02040503050406030204" pitchFamily="18" charset="0"/>
                              </a:rPr>
                              <m:t>𝑊</m:t>
                            </m:r>
                            <m:r>
                              <a:rPr lang="en-IN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I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sSup>
                                  <m:sSupPr>
                                    <m:ctrlPr>
                                      <a:rPr lang="en-I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IN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p>
                                    <m:r>
                                      <a:rPr lang="en-IN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IN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r>
                                  <a:rPr lang="en-IN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IN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IN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IN"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  <m:sSup>
                      <m:sSup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1" i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p>
                        <m:r>
                          <a:rPr lang="en-IN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endParaRPr lang="en-IN" dirty="0" smtClean="0"/>
              </a:p>
              <a:p>
                <a:pPr lvl="3"/>
                <a:r>
                  <a:rPr lang="en-IN" dirty="0" smtClean="0"/>
                  <a:t>This is the same as we used in </a:t>
                </a:r>
                <a:r>
                  <a:rPr lang="en-IN" dirty="0" err="1" smtClean="0"/>
                  <a:t>AltOpt</a:t>
                </a:r>
                <a:r>
                  <a:rPr lang="en-IN" dirty="0" smtClean="0"/>
                  <a:t> since for Gaussian, mode is the same as mean</a:t>
                </a:r>
              </a:p>
              <a:p>
                <a:pPr lvl="2"/>
                <a:r>
                  <a:rPr lang="en-IN" dirty="0" smtClean="0"/>
                  <a:t>Replace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1">
                            <a:latin typeface="Cambria Math" panose="02040503050406030204" pitchFamily="18" charset="0"/>
                          </a:rPr>
                          <m:t>𝐳</m:t>
                        </m:r>
                      </m:e>
                      <m:sup>
                        <m:r>
                          <a:rPr lang="en-IN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  <m:sSup>
                      <m:sSup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I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IN" b="1">
                                    <a:latin typeface="Cambria Math" panose="02040503050406030204" pitchFamily="18" charset="0"/>
                                  </a:rPr>
                                  <m:t>𝐳</m:t>
                                </m:r>
                              </m:e>
                              <m:sup>
                                <m:r>
                                  <a:rPr lang="en-IN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</m:oMath>
                </a14:m>
                <a:r>
                  <a:rPr lang="en-IN" dirty="0" smtClean="0"/>
                  <a:t> with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p>
                    </m:sSup>
                    <m:r>
                      <a:rPr lang="en-I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≜</m:t>
                    </m:r>
                    <m:r>
                      <a:rPr lang="en-I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b="1">
                                <a:latin typeface="Cambria Math" panose="02040503050406030204" pitchFamily="18" charset="0"/>
                              </a:rPr>
                              <m:t>𝐳</m:t>
                            </m:r>
                          </m:e>
                          <m:sup>
                            <m:r>
                              <a:rPr lang="en-IN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  <m:sSup>
                          <m:sSup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I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I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IN" b="1">
                                        <a:latin typeface="Cambria Math" panose="02040503050406030204" pitchFamily="18" charset="0"/>
                                      </a:rPr>
                                      <m:t>𝐳</m:t>
                                    </m:r>
                                  </m:e>
                                  <m:sup>
                                    <m:r>
                                      <a:rPr lang="en-IN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p>
                                </m:sSup>
                              </m:e>
                            </m:d>
                          </m:e>
                          <m:sup>
                            <m:r>
                              <a:rPr lang="en-IN">
                                <a:latin typeface="Cambria Math" panose="02040503050406030204" pitchFamily="18" charset="0"/>
                              </a:rPr>
                              <m:t>⊤</m:t>
                            </m:r>
                          </m:sup>
                        </m:sSup>
                      </m:e>
                    </m:d>
                    <m:r>
                      <a:rPr lang="en-I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supHide m:val="on"/>
                        <m:ctrlP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sSup>
                          <m:sSupPr>
                            <m:ctrlPr>
                              <a:rPr lang="en-I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en-IN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ℝ</m:t>
                            </m:r>
                          </m:e>
                          <m:sup>
                            <m:r>
                              <m:rPr>
                                <m:brk m:alnAt="7"/>
                              </m:rPr>
                              <a:rPr lang="en-IN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sub>
                      <m:sup/>
                      <m:e>
                        <m:r>
                          <a:rPr lang="en-IN">
                            <a:latin typeface="Cambria Math" panose="02040503050406030204" pitchFamily="18" charset="0"/>
                          </a:rPr>
                          <m:t>𝑞</m:t>
                        </m:r>
                        <m:d>
                          <m:d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I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IN" b="1">
                                    <a:latin typeface="Cambria Math" panose="02040503050406030204" pitchFamily="18" charset="0"/>
                                  </a:rPr>
                                  <m:t>𝐳</m:t>
                                </m:r>
                              </m:e>
                              <m:sup>
                                <m:r>
                                  <a:rPr lang="en-IN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p>
                            </m:sSup>
                          </m:e>
                        </m:d>
                        <m:r>
                          <a:rPr lang="en-IN">
                            <a:latin typeface="Cambria Math" panose="02040503050406030204" pitchFamily="18" charset="0"/>
                          </a:rPr>
                          <m:t>⋅</m:t>
                        </m:r>
                        <m:sSup>
                          <m:sSup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b="1">
                                <a:latin typeface="Cambria Math" panose="02040503050406030204" pitchFamily="18" charset="0"/>
                              </a:rPr>
                              <m:t>𝐳</m:t>
                            </m:r>
                          </m:e>
                          <m:sup>
                            <m:r>
                              <a:rPr lang="en-IN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  <m:sSup>
                          <m:sSup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I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I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IN" b="1">
                                        <a:latin typeface="Cambria Math" panose="02040503050406030204" pitchFamily="18" charset="0"/>
                                      </a:rPr>
                                      <m:t>𝐳</m:t>
                                    </m:r>
                                  </m:e>
                                  <m:sup>
                                    <m:r>
                                      <a:rPr lang="en-IN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p>
                                </m:sSup>
                              </m:e>
                            </m:d>
                          </m:e>
                          <m:sup>
                            <m:r>
                              <a:rPr lang="en-IN">
                                <a:latin typeface="Cambria Math" panose="02040503050406030204" pitchFamily="18" charset="0"/>
                              </a:rPr>
                              <m:t>⊤</m:t>
                            </m:r>
                          </m:sup>
                        </m:sSup>
                      </m:e>
                    </m:nary>
                    <m:r>
                      <a:rPr lang="en-IN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IN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</m:t>
                    </m:r>
                    <m:sSup>
                      <m:sSup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1">
                            <a:latin typeface="Cambria Math" panose="02040503050406030204" pitchFamily="18" charset="0"/>
                          </a:rPr>
                          <m:t>𝐳</m:t>
                        </m:r>
                      </m:e>
                      <m:sup>
                        <m:r>
                          <a:rPr lang="en-IN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r>
                  <a:rPr lang="en-IN" dirty="0" smtClean="0"/>
                  <a:t/>
                </a:r>
                <a:br>
                  <a:rPr lang="en-IN" dirty="0" smtClean="0"/>
                </a:br>
                <a14:m>
                  <m:oMath xmlns:m="http://schemas.openxmlformats.org/officeDocument/2006/math">
                    <m:r>
                      <a:rPr lang="en-IN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𝛇</m:t>
                        </m:r>
                      </m:e>
                      <m:sup>
                        <m:r>
                          <a:rPr lang="en-IN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p>
                    </m:sSup>
                    <m:sSup>
                      <m:sSupPr>
                        <m:ctrlP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I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I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IN" b="1" i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𝛇</m:t>
                                </m:r>
                              </m:e>
                              <m:sup>
                                <m:r>
                                  <a:rPr lang="en-IN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IN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⊤</m:t>
                        </m:r>
                      </m:sup>
                    </m:sSup>
                    <m:r>
                      <a:rPr lang="en-I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I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sSup>
                      <m:sSup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I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IN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p>
                                <m:r>
                                  <a:rPr lang="en-IN">
                                    <a:latin typeface="Cambria Math" panose="02040503050406030204" pitchFamily="18" charset="0"/>
                                  </a:rPr>
                                  <m:t>⊤</m:t>
                                </m:r>
                              </m:sup>
                            </m:sSup>
                            <m:r>
                              <a:rPr lang="en-IN">
                                <a:latin typeface="Cambria Math" panose="02040503050406030204" pitchFamily="18" charset="0"/>
                              </a:rPr>
                              <m:t>𝑊</m:t>
                            </m:r>
                            <m:r>
                              <a:rPr lang="en-IN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I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sSup>
                                  <m:sSupPr>
                                    <m:ctrlPr>
                                      <a:rPr lang="en-I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IN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p>
                                    <m:r>
                                      <a:rPr lang="en-IN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IN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r>
                                  <a:rPr lang="en-IN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IN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IN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IN" dirty="0" smtClean="0"/>
                  <a:t> </a:t>
                </a:r>
              </a:p>
              <a:p>
                <a:pPr lvl="2"/>
                <a:r>
                  <a:rPr lang="en-IN" dirty="0" smtClean="0"/>
                  <a:t>Rest of the algorithm (can be shown to) remain the same (see [</a:t>
                </a:r>
                <a:r>
                  <a:rPr lang="en-IN" b="1" dirty="0" smtClean="0"/>
                  <a:t>BIS</a:t>
                </a:r>
                <a:r>
                  <a:rPr lang="en-IN" dirty="0" smtClean="0"/>
                  <a:t>] Chap 12)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3353" y="1111624"/>
                <a:ext cx="11938645" cy="5746376"/>
              </a:xfrm>
              <a:blipFill>
                <a:blip r:embed="rId2"/>
                <a:stretch>
                  <a:fillRect l="-562" t="-201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B8E69-23A9-4619-9CFE-E27BFD8A78F9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834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PPCA – Expectation Maximization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B8E69-23A9-4619-9CFE-E27BFD8A78F9}" type="slidenum">
              <a:rPr lang="en-US" smtClean="0"/>
              <a:t>32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134659" y="975253"/>
                <a:ext cx="9922682" cy="5864811"/>
              </a:xfrm>
              <a:prstGeom prst="rect">
                <a:avLst/>
              </a:prstGeom>
              <a:noFill/>
              <a:ln w="38100">
                <a:solidFill>
                  <a:srgbClr val="7030A0"/>
                </a:solidFill>
                <a:prstDash val="dash"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3600" b="1" dirty="0" smtClean="0">
                    <a:latin typeface="+mj-lt"/>
                  </a:rPr>
                  <a:t>EXPECTATION MAXIMIZATION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IN" sz="3200" dirty="0" smtClean="0">
                    <a:latin typeface="+mj-lt"/>
                  </a:rPr>
                  <a:t>Initialize </a:t>
                </a:r>
                <a14:m>
                  <m:oMath xmlns:m="http://schemas.openxmlformats.org/officeDocument/2006/math">
                    <m:r>
                      <a:rPr lang="en-IN" sz="3200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endParaRPr lang="en-US" sz="3200" b="1" i="1" dirty="0" smtClean="0">
                  <a:latin typeface="Nexa Book" panose="02000000000000000000" pitchFamily="2" charset="0"/>
                </a:endParaRP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IN" sz="3200" dirty="0" smtClean="0">
                    <a:latin typeface="+mj-lt"/>
                  </a:rPr>
                  <a:t>For</a:t>
                </a:r>
                <a:r>
                  <a:rPr lang="en-IN" sz="3200" dirty="0" smtClean="0">
                    <a:latin typeface="Nexa Book" panose="02000000000000000000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IN" sz="32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IN" sz="3200" b="0" i="1" smtClean="0">
                        <a:latin typeface="Cambria Math" panose="02040503050406030204" pitchFamily="18" charset="0"/>
                      </a:rPr>
                      <m:t>=0, 1, 2,…</m:t>
                    </m:r>
                  </m:oMath>
                </a14:m>
                <a:endParaRPr lang="en-US" sz="3200" dirty="0" smtClean="0">
                  <a:latin typeface="Nexa Book" panose="02000000000000000000" pitchFamily="2" charset="0"/>
                </a:endParaRPr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en-IN" sz="3200" dirty="0" smtClean="0">
                    <a:latin typeface="+mj-lt"/>
                  </a:rPr>
                  <a:t>Update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3200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𝛇</m:t>
                        </m:r>
                      </m:e>
                      <m:sup>
                        <m:r>
                          <a:rPr lang="en-IN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p>
                    </m:sSup>
                    <m:r>
                      <a:rPr lang="en-IN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IN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r>
                          <a:rPr lang="en-IN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r>
                  <a:rPr lang="en-US" sz="3200" dirty="0" smtClean="0">
                    <a:latin typeface="+mj-lt"/>
                  </a:rPr>
                  <a:t> fixing</a:t>
                </a:r>
                <a:r>
                  <a:rPr lang="en-US" sz="3200" dirty="0" smtClean="0">
                    <a:latin typeface="Nexa Book" panose="02000000000000000000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IN" sz="3200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IN" sz="32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IN" sz="3200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endParaRPr lang="en-US" sz="3200" dirty="0" smtClean="0">
                  <a:latin typeface="Nexa Book" panose="02000000000000000000" pitchFamily="2" charset="0"/>
                </a:endParaRPr>
              </a:p>
              <a:p>
                <a:pPr marL="1428750" lvl="2" indent="-514350">
                  <a:buFont typeface="+mj-lt"/>
                  <a:buAutoNum type="arabicPeriod"/>
                </a:pPr>
                <a:r>
                  <a:rPr lang="en-IN" sz="3200" dirty="0" smtClean="0">
                    <a:latin typeface="+mj-lt"/>
                  </a:rPr>
                  <a:t>Let</a:t>
                </a:r>
                <a:r>
                  <a:rPr lang="en-IN" sz="3200" dirty="0" smtClean="0">
                    <a:latin typeface="Nexa Book" panose="02000000000000000000" pitchFamily="2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3200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𝛇</m:t>
                        </m:r>
                      </m:e>
                      <m:sup>
                        <m:r>
                          <a:rPr lang="en-IN" sz="3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  <m:r>
                      <a:rPr lang="en-IN" sz="32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IN" sz="3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IN" sz="3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IN" sz="32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IN" sz="3200" b="0" i="1" smtClean="0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p>
                                <m:r>
                                  <a:rPr lang="en-IN" sz="3200" i="1">
                                    <a:latin typeface="Cambria Math" panose="02040503050406030204" pitchFamily="18" charset="0"/>
                                  </a:rPr>
                                  <m:t>⊤</m:t>
                                </m:r>
                              </m:sup>
                            </m:sSup>
                            <m:r>
                              <a:rPr lang="en-IN" sz="3200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  <m:r>
                              <a:rPr lang="en-IN" sz="32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IN" sz="3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sSup>
                                  <m:sSupPr>
                                    <m:ctrlPr>
                                      <a:rPr lang="en-IN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IN" sz="3200" i="1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p>
                                    <m:r>
                                      <a:rPr lang="en-IN" sz="32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IN" sz="3200" i="1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r>
                                  <a:rPr lang="en-IN" sz="3200" i="1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IN" sz="32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IN" sz="32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IN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32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IN" sz="3200" b="0" i="1" smtClean="0"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  <m:sSup>
                      <m:sSupPr>
                        <m:ctrlPr>
                          <a:rPr lang="en-IN" sz="3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3200" b="1" i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p>
                        <m:r>
                          <a:rPr lang="en-IN" sz="3200" i="1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r>
                  <a:rPr lang="en-US" sz="3200" dirty="0" smtClean="0">
                    <a:latin typeface="+mj-lt"/>
                  </a:rPr>
                  <a:t>, for</a:t>
                </a:r>
                <a:r>
                  <a:rPr lang="en-US" sz="3200" dirty="0" smtClean="0">
                    <a:latin typeface="Nexa Book" panose="02000000000000000000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IN" sz="32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IN" sz="3200" i="1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IN" sz="3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32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endParaRPr lang="en-IN" sz="3200" dirty="0" smtClean="0">
                  <a:latin typeface="Nexa Book" panose="02000000000000000000" pitchFamily="2" charset="0"/>
                </a:endParaRPr>
              </a:p>
              <a:p>
                <a:pPr marL="1428750" lvl="2" indent="-514350">
                  <a:buFont typeface="+mj-lt"/>
                  <a:buAutoNum type="arabicPeriod"/>
                </a:pPr>
                <a:r>
                  <a:rPr lang="en-US" sz="3200" dirty="0" smtClean="0">
                    <a:latin typeface="+mj-lt"/>
                  </a:rPr>
                  <a:t>Let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32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r>
                          <a:rPr lang="en-IN" sz="3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  <m:r>
                      <a:rPr lang="en-IN" sz="32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IN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3200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𝛇</m:t>
                        </m:r>
                      </m:e>
                      <m:sup>
                        <m:r>
                          <a:rPr lang="en-IN" sz="32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p>
                    </m:sSup>
                    <m:sSup>
                      <m:sSupPr>
                        <m:ctrlPr>
                          <a:rPr lang="en-IN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IN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IN" sz="3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IN" sz="3200" b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𝛇</m:t>
                                </m:r>
                              </m:e>
                              <m:sup>
                                <m:r>
                                  <a:rPr lang="en-IN" sz="32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IN" sz="32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⊤</m:t>
                        </m:r>
                      </m:sup>
                    </m:sSup>
                    <m:r>
                      <a:rPr lang="en-IN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IN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IN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IN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sSup>
                      <m:sSupPr>
                        <m:ctrlPr>
                          <a:rPr lang="en-IN" sz="3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IN" sz="3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IN" sz="32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IN" sz="3200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p>
                                <m:r>
                                  <a:rPr lang="en-IN" sz="3200">
                                    <a:latin typeface="Cambria Math" panose="02040503050406030204" pitchFamily="18" charset="0"/>
                                  </a:rPr>
                                  <m:t>⊤</m:t>
                                </m:r>
                              </m:sup>
                            </m:sSup>
                            <m:r>
                              <a:rPr lang="en-IN" sz="3200">
                                <a:latin typeface="Cambria Math" panose="02040503050406030204" pitchFamily="18" charset="0"/>
                              </a:rPr>
                              <m:t>𝑊</m:t>
                            </m:r>
                            <m:r>
                              <a:rPr lang="en-IN" sz="320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IN" sz="3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sSup>
                                  <m:sSupPr>
                                    <m:ctrlPr>
                                      <a:rPr lang="en-IN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IN" sz="3200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p>
                                    <m:r>
                                      <a:rPr lang="en-IN" sz="320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IN" sz="320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r>
                                  <a:rPr lang="en-IN" sz="3200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IN" sz="320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IN" sz="320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sz="3200" dirty="0" smtClean="0">
                  <a:latin typeface="+mj-lt"/>
                </a:endParaRPr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en-IN" sz="3200" dirty="0" smtClean="0">
                    <a:latin typeface="+mj-lt"/>
                  </a:rPr>
                  <a:t>Update </a:t>
                </a:r>
                <a14:m>
                  <m:oMath xmlns:m="http://schemas.openxmlformats.org/officeDocument/2006/math">
                    <m:r>
                      <a:rPr lang="en-IN" sz="3200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IN" sz="32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IN" sz="3200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IN" sz="3200" dirty="0" smtClean="0">
                    <a:latin typeface="+mj-lt"/>
                  </a:rPr>
                  <a:t> fixing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3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3200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𝛇</m:t>
                        </m:r>
                      </m:e>
                      <m:sup>
                        <m:r>
                          <a:rPr lang="en-IN" sz="3200" i="1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  <m:r>
                      <a:rPr lang="en-IN" sz="3200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IN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32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r>
                          <a:rPr lang="en-IN" sz="3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endParaRPr lang="en-IN" sz="3200" dirty="0" smtClean="0">
                  <a:latin typeface="+mj-lt"/>
                </a:endParaRPr>
              </a:p>
              <a:p>
                <a:pPr marL="1428750" lvl="2" indent="-514350">
                  <a:buFont typeface="+mj-lt"/>
                  <a:buAutoNum type="arabicPeriod"/>
                </a:pPr>
                <a:r>
                  <a:rPr lang="en-IN" sz="3200" dirty="0" smtClean="0">
                    <a:latin typeface="+mj-lt"/>
                  </a:rPr>
                  <a:t>Update</a:t>
                </a:r>
                <a:r>
                  <a:rPr lang="en-IN" sz="3200" dirty="0" smtClean="0">
                    <a:latin typeface="Nexa Book" panose="02000000000000000000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IN" sz="3200" i="1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IN" sz="32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IN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en-IN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IN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IN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IN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IN" sz="32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IN" sz="3200" b="1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  <m:sup>
                                <m:r>
                                  <a:rPr lang="en-IN" sz="320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IN" sz="32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IN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IN" sz="3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IN" sz="3200" b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𝛇</m:t>
                                        </m:r>
                                      </m:e>
                                      <m:sup>
                                        <m:r>
                                          <a:rPr lang="en-IN" sz="320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  <m:sup>
                                <m:r>
                                  <a:rPr lang="en-IN" sz="3200" i="1">
                                    <a:latin typeface="Cambria Math" panose="02040503050406030204" pitchFamily="18" charset="0"/>
                                  </a:rPr>
                                  <m:t>⊤</m:t>
                                </m:r>
                              </m:sup>
                            </m:sSup>
                          </m:e>
                        </m:nary>
                      </m:e>
                    </m:d>
                    <m:sSup>
                      <m:sSupPr>
                        <m:ctrlPr>
                          <a:rPr lang="en-IN" sz="3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IN" sz="3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limLoc m:val="subSup"/>
                                <m:ctrlPr>
                                  <a:rPr lang="en-IN" sz="3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5"/>
                                  </m:rPr>
                                  <a:rPr lang="en-IN" sz="3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IN" sz="3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IN" sz="3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  <m:e>
                                <m:sSup>
                                  <m:sSupPr>
                                    <m:ctrlPr>
                                      <a:rPr lang="en-IN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IN" sz="3200" i="1" smtClean="0">
                                        <a:latin typeface="Cambria Math" panose="02040503050406030204" pitchFamily="18" charset="0"/>
                                      </a:rPr>
                                      <m:t>𝑍</m:t>
                                    </m:r>
                                  </m:e>
                                  <m:sup>
                                    <m:r>
                                      <a:rPr lang="en-IN" sz="32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p>
                                </m:sSup>
                              </m:e>
                            </m:nary>
                          </m:e>
                        </m:d>
                      </m:e>
                      <m:sup>
                        <m:r>
                          <a:rPr lang="en-IN" sz="32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sz="3200" dirty="0" smtClean="0">
                  <a:latin typeface="Nexa Book" panose="02000000000000000000" pitchFamily="2" charset="0"/>
                </a:endParaRPr>
              </a:p>
              <a:p>
                <a:pPr marL="1428750" lvl="2" indent="-514350">
                  <a:buFont typeface="+mj-lt"/>
                  <a:buAutoNum type="arabicPeriod"/>
                </a:pPr>
                <a:r>
                  <a:rPr lang="en-US" sz="3200" dirty="0" smtClean="0">
                    <a:latin typeface="+mj-lt"/>
                  </a:rPr>
                  <a:t>Calculate </a:t>
                </a:r>
                <a14:m>
                  <m:oMath xmlns:m="http://schemas.openxmlformats.org/officeDocument/2006/math">
                    <m:r>
                      <a:rPr lang="en-IN" sz="32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IN" sz="3200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IN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en-IN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IN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IN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IN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IN" sz="3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IN" sz="3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IN" sz="3200" b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𝐱</m:t>
                                    </m:r>
                                  </m:e>
                                  <m:sup>
                                    <m:r>
                                      <a:rPr lang="en-IN" sz="320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p>
                                </m:sSup>
                                <m:r>
                                  <a:rPr lang="en-IN" sz="32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IN" sz="3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𝑊</m:t>
                                </m:r>
                                <m:sSup>
                                  <m:sSupPr>
                                    <m:ctrlPr>
                                      <a:rPr lang="en-IN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IN" sz="3200" b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𝛇</m:t>
                                    </m:r>
                                  </m:e>
                                  <m:sup>
                                    <m:r>
                                      <a:rPr lang="en-IN" sz="320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p>
                                </m:sSup>
                              </m:e>
                            </m:d>
                          </m:e>
                        </m:nary>
                      </m:e>
                      <m:sub>
                        <m:r>
                          <a:rPr lang="en-IN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IN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en-US" sz="3200" dirty="0" smtClean="0">
                  <a:latin typeface="+mj-lt"/>
                </a:endParaRPr>
              </a:p>
              <a:p>
                <a:pPr marL="1428750" lvl="2" indent="-514350">
                  <a:buFont typeface="+mj-lt"/>
                  <a:buAutoNum type="arabicPeriod"/>
                </a:pPr>
                <a:r>
                  <a:rPr lang="en-US" sz="3200" dirty="0" smtClean="0">
                    <a:latin typeface="+mj-lt"/>
                  </a:rPr>
                  <a:t>Update </a:t>
                </a:r>
                <a14:m>
                  <m:oMath xmlns:m="http://schemas.openxmlformats.org/officeDocument/2006/math">
                    <m:r>
                      <a:rPr lang="en-IN" sz="3200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IN" sz="3200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IN" sz="32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IN" sz="32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IN" sz="3200" b="0" i="1" smtClean="0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IN" sz="3200" b="0" i="1" smtClean="0">
                            <a:latin typeface="Cambria Math" panose="02040503050406030204" pitchFamily="18" charset="0"/>
                          </a:rPr>
                          <m:t>𝑑𝑛</m:t>
                        </m:r>
                      </m:e>
                    </m:rad>
                  </m:oMath>
                </a14:m>
                <a:endParaRPr lang="en-US" sz="3200" dirty="0" smtClean="0">
                  <a:latin typeface="+mj-lt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4659" y="975253"/>
                <a:ext cx="9922682" cy="5864811"/>
              </a:xfrm>
              <a:prstGeom prst="rect">
                <a:avLst/>
              </a:prstGeom>
              <a:blipFill>
                <a:blip r:embed="rId2"/>
                <a:stretch>
                  <a:fillRect l="-1408" t="-1343" b="-1963"/>
                </a:stretch>
              </a:blipFill>
              <a:ln w="38100">
                <a:solidFill>
                  <a:srgbClr val="7030A0"/>
                </a:solidFill>
                <a:prstDash val="dash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Group 16"/>
          <p:cNvGrpSpPr/>
          <p:nvPr/>
        </p:nvGrpSpPr>
        <p:grpSpPr>
          <a:xfrm>
            <a:off x="10620651" y="125937"/>
            <a:ext cx="1468606" cy="1238929"/>
            <a:chOff x="12383748" y="1219011"/>
            <a:chExt cx="1862104" cy="1570887"/>
          </a:xfrm>
        </p:grpSpPr>
        <p:sp>
          <p:nvSpPr>
            <p:cNvPr id="18" name="Freeform 17"/>
            <p:cNvSpPr/>
            <p:nvPr/>
          </p:nvSpPr>
          <p:spPr>
            <a:xfrm>
              <a:off x="12383748" y="1219011"/>
              <a:ext cx="1862104" cy="1570887"/>
            </a:xfrm>
            <a:custGeom>
              <a:avLst/>
              <a:gdLst>
                <a:gd name="connsiteX0" fmla="*/ 720726 w 1441452"/>
                <a:gd name="connsiteY0" fmla="*/ 0 h 1216022"/>
                <a:gd name="connsiteX1" fmla="*/ 1437731 w 1441452"/>
                <a:gd name="connsiteY1" fmla="*/ 718294 h 1216022"/>
                <a:gd name="connsiteX2" fmla="*/ 1441452 w 1441452"/>
                <a:gd name="connsiteY2" fmla="*/ 800098 h 1216022"/>
                <a:gd name="connsiteX3" fmla="*/ 1426809 w 1441452"/>
                <a:gd name="connsiteY3" fmla="*/ 883920 h 1216022"/>
                <a:gd name="connsiteX4" fmla="*/ 720726 w 1441452"/>
                <a:gd name="connsiteY4" fmla="*/ 1216022 h 1216022"/>
                <a:gd name="connsiteX5" fmla="*/ 14643 w 1441452"/>
                <a:gd name="connsiteY5" fmla="*/ 883920 h 1216022"/>
                <a:gd name="connsiteX6" fmla="*/ 0 w 1441452"/>
                <a:gd name="connsiteY6" fmla="*/ 800098 h 1216022"/>
                <a:gd name="connsiteX7" fmla="*/ 3721 w 1441452"/>
                <a:gd name="connsiteY7" fmla="*/ 718294 h 1216022"/>
                <a:gd name="connsiteX8" fmla="*/ 720726 w 1441452"/>
                <a:gd name="connsiteY8" fmla="*/ 0 h 1216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41452" h="1216022">
                  <a:moveTo>
                    <a:pt x="720726" y="0"/>
                  </a:moveTo>
                  <a:cubicBezTo>
                    <a:pt x="1093894" y="0"/>
                    <a:pt x="1400823" y="314839"/>
                    <a:pt x="1437731" y="718294"/>
                  </a:cubicBezTo>
                  <a:lnTo>
                    <a:pt x="1441452" y="800098"/>
                  </a:lnTo>
                  <a:lnTo>
                    <a:pt x="1426809" y="883920"/>
                  </a:lnTo>
                  <a:cubicBezTo>
                    <a:pt x="1359604" y="1073450"/>
                    <a:pt x="1069016" y="1216022"/>
                    <a:pt x="720726" y="1216022"/>
                  </a:cubicBezTo>
                  <a:cubicBezTo>
                    <a:pt x="372436" y="1216022"/>
                    <a:pt x="81848" y="1073450"/>
                    <a:pt x="14643" y="883920"/>
                  </a:cubicBezTo>
                  <a:lnTo>
                    <a:pt x="0" y="800098"/>
                  </a:lnTo>
                  <a:lnTo>
                    <a:pt x="3721" y="718294"/>
                  </a:lnTo>
                  <a:cubicBezTo>
                    <a:pt x="40630" y="314839"/>
                    <a:pt x="347558" y="0"/>
                    <a:pt x="720726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Freeform 18"/>
            <p:cNvSpPr/>
            <p:nvPr/>
          </p:nvSpPr>
          <p:spPr>
            <a:xfrm rot="10800000">
              <a:off x="12542947" y="1611492"/>
              <a:ext cx="1543705" cy="969673"/>
            </a:xfrm>
            <a:custGeom>
              <a:avLst/>
              <a:gdLst>
                <a:gd name="connsiteX0" fmla="*/ 597490 w 1194980"/>
                <a:gd name="connsiteY0" fmla="*/ 0 h 750623"/>
                <a:gd name="connsiteX1" fmla="*/ 1194980 w 1194980"/>
                <a:gd name="connsiteY1" fmla="*/ 278342 h 750623"/>
                <a:gd name="connsiteX2" fmla="*/ 597490 w 1194980"/>
                <a:gd name="connsiteY2" fmla="*/ 750623 h 750623"/>
                <a:gd name="connsiteX3" fmla="*/ 0 w 1194980"/>
                <a:gd name="connsiteY3" fmla="*/ 278342 h 750623"/>
                <a:gd name="connsiteX4" fmla="*/ 597490 w 1194980"/>
                <a:gd name="connsiteY4" fmla="*/ 0 h 750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4980" h="750623">
                  <a:moveTo>
                    <a:pt x="597490" y="0"/>
                  </a:moveTo>
                  <a:cubicBezTo>
                    <a:pt x="927475" y="0"/>
                    <a:pt x="1194980" y="124618"/>
                    <a:pt x="1194980" y="278342"/>
                  </a:cubicBezTo>
                  <a:cubicBezTo>
                    <a:pt x="1194980" y="539176"/>
                    <a:pt x="927475" y="750623"/>
                    <a:pt x="597490" y="750623"/>
                  </a:cubicBezTo>
                  <a:cubicBezTo>
                    <a:pt x="267505" y="750623"/>
                    <a:pt x="0" y="539176"/>
                    <a:pt x="0" y="278342"/>
                  </a:cubicBezTo>
                  <a:cubicBezTo>
                    <a:pt x="0" y="124618"/>
                    <a:pt x="267505" y="0"/>
                    <a:pt x="597490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0" name="Freeform 19"/>
            <p:cNvSpPr/>
            <p:nvPr/>
          </p:nvSpPr>
          <p:spPr>
            <a:xfrm>
              <a:off x="13314800" y="1219011"/>
              <a:ext cx="931052" cy="1570887"/>
            </a:xfrm>
            <a:custGeom>
              <a:avLst/>
              <a:gdLst>
                <a:gd name="connsiteX0" fmla="*/ 0 w 720726"/>
                <a:gd name="connsiteY0" fmla="*/ 0 h 1216022"/>
                <a:gd name="connsiteX1" fmla="*/ 717005 w 720726"/>
                <a:gd name="connsiteY1" fmla="*/ 718294 h 1216022"/>
                <a:gd name="connsiteX2" fmla="*/ 720726 w 720726"/>
                <a:gd name="connsiteY2" fmla="*/ 800098 h 1216022"/>
                <a:gd name="connsiteX3" fmla="*/ 706083 w 720726"/>
                <a:gd name="connsiteY3" fmla="*/ 883920 h 1216022"/>
                <a:gd name="connsiteX4" fmla="*/ 0 w 720726"/>
                <a:gd name="connsiteY4" fmla="*/ 1216022 h 1216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0726" h="1216022">
                  <a:moveTo>
                    <a:pt x="0" y="0"/>
                  </a:moveTo>
                  <a:cubicBezTo>
                    <a:pt x="373168" y="0"/>
                    <a:pt x="680097" y="314839"/>
                    <a:pt x="717005" y="718294"/>
                  </a:cubicBezTo>
                  <a:lnTo>
                    <a:pt x="720726" y="800098"/>
                  </a:lnTo>
                  <a:lnTo>
                    <a:pt x="706083" y="883920"/>
                  </a:lnTo>
                  <a:cubicBezTo>
                    <a:pt x="638878" y="1073450"/>
                    <a:pt x="348290" y="1216022"/>
                    <a:pt x="0" y="1216022"/>
                  </a:cubicBezTo>
                  <a:close/>
                </a:path>
              </a:pathLst>
            </a:custGeom>
            <a:solidFill>
              <a:schemeClr val="tx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1" name="Oval 20"/>
            <p:cNvSpPr/>
            <p:nvPr/>
          </p:nvSpPr>
          <p:spPr>
            <a:xfrm rot="1665767">
              <a:off x="12772445" y="2008188"/>
              <a:ext cx="462622" cy="333492"/>
            </a:xfrm>
            <a:prstGeom prst="ellipse">
              <a:avLst/>
            </a:prstGeom>
            <a:pattFill prst="dkHorz">
              <a:fgClr>
                <a:schemeClr val="tx1"/>
              </a:fgClr>
              <a:bgClr>
                <a:schemeClr val="accent3">
                  <a:lumMod val="75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2" name="Oval 21"/>
            <p:cNvSpPr/>
            <p:nvPr/>
          </p:nvSpPr>
          <p:spPr>
            <a:xfrm rot="19934233" flipV="1">
              <a:off x="13397236" y="2008187"/>
              <a:ext cx="462622" cy="333492"/>
            </a:xfrm>
            <a:prstGeom prst="ellipse">
              <a:avLst/>
            </a:prstGeom>
            <a:pattFill prst="dkHorz">
              <a:fgClr>
                <a:schemeClr val="tx1"/>
              </a:fgClr>
              <a:bgClr>
                <a:schemeClr val="accent3">
                  <a:lumMod val="75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23" name="Rectangular Callout 22"/>
          <p:cNvSpPr/>
          <p:nvPr/>
        </p:nvSpPr>
        <p:spPr>
          <a:xfrm>
            <a:off x="6955605" y="125937"/>
            <a:ext cx="3555028" cy="1248080"/>
          </a:xfrm>
          <a:prstGeom prst="wedgeRectCallout">
            <a:avLst>
              <a:gd name="adj1" fmla="val 70693"/>
              <a:gd name="adj2" fmla="val 43271"/>
            </a:avLst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 smtClean="0">
                <a:solidFill>
                  <a:schemeClr val="tx1"/>
                </a:solidFill>
                <a:latin typeface="+mj-lt"/>
              </a:rPr>
              <a:t>Time complexity of PPCA using EM roughly same as that of PPCA using </a:t>
            </a:r>
            <a:r>
              <a:rPr lang="en-IN" sz="2400" dirty="0" err="1" smtClean="0">
                <a:solidFill>
                  <a:schemeClr val="tx1"/>
                </a:solidFill>
                <a:latin typeface="+mj-lt"/>
              </a:rPr>
              <a:t>AltOpt</a:t>
            </a:r>
            <a:r>
              <a:rPr lang="en-IN" sz="2400" dirty="0" smtClean="0">
                <a:solidFill>
                  <a:schemeClr val="tx1"/>
                </a:solidFill>
                <a:latin typeface="+mj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68875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Wrapping Up Linear Models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3353" y="1111624"/>
            <a:ext cx="11938645" cy="5746376"/>
          </a:xfrm>
        </p:spPr>
        <p:txBody>
          <a:bodyPr/>
          <a:lstStyle/>
          <a:p>
            <a:r>
              <a:rPr lang="en-IN" dirty="0" smtClean="0"/>
              <a:t>Have studied how linear models can be used to do classification </a:t>
            </a:r>
            <a:r>
              <a:rPr lang="en-IN" dirty="0"/>
              <a:t>(binary/multi)</a:t>
            </a:r>
            <a:r>
              <a:rPr lang="en-IN" dirty="0" smtClean="0"/>
              <a:t>, regression, clustering, dimensionality reduction</a:t>
            </a:r>
          </a:p>
          <a:p>
            <a:r>
              <a:rPr lang="en-IN" dirty="0" smtClean="0"/>
              <a:t>We looked at several techniques to do so</a:t>
            </a:r>
          </a:p>
          <a:p>
            <a:pPr lvl="2"/>
            <a:r>
              <a:rPr lang="en-IN" b="1" dirty="0" smtClean="0"/>
              <a:t>Function Approximation Method</a:t>
            </a:r>
            <a:r>
              <a:rPr lang="en-IN" dirty="0" smtClean="0"/>
              <a:t>: define a loss function over the output (and optionally a regularizer over model parameters) and minimize (regularized) loss to learn a good model</a:t>
            </a:r>
            <a:endParaRPr lang="en-IN" b="1" dirty="0" smtClean="0"/>
          </a:p>
          <a:p>
            <a:pPr lvl="2"/>
            <a:r>
              <a:rPr lang="en-IN" b="1" dirty="0" smtClean="0"/>
              <a:t>Probabilistic Method</a:t>
            </a:r>
            <a:r>
              <a:rPr lang="en-IN" dirty="0" smtClean="0"/>
              <a:t>: define a likelihood over the output (and optionally a prior over model parameters) and use MLE/MAP to learn a good model</a:t>
            </a:r>
          </a:p>
          <a:p>
            <a:pPr lvl="2"/>
            <a:r>
              <a:rPr lang="en-IN" b="1" dirty="0" smtClean="0"/>
              <a:t>Bayesian Method</a:t>
            </a:r>
            <a:r>
              <a:rPr lang="en-IN" dirty="0" smtClean="0"/>
              <a:t>: use likelihood and prior to learn a posterior distribution over all (possibly infinite) models. At test time, aggregate responses from each one of these models, weighted by their posterior prob. to make final prediction</a:t>
            </a:r>
          </a:p>
          <a:p>
            <a:pPr lvl="2"/>
            <a:r>
              <a:rPr lang="en-IN" dirty="0" smtClean="0"/>
              <a:t>Probabilistic and Bayesian methods usually come with a “generative story” specified by </a:t>
            </a:r>
            <a:r>
              <a:rPr lang="en-IN" dirty="0" err="1" smtClean="0"/>
              <a:t>likelihood+prior</a:t>
            </a:r>
            <a:r>
              <a:rPr lang="en-IN" dirty="0" smtClean="0"/>
              <a:t> </a:t>
            </a:r>
            <a:r>
              <a:rPr lang="en-IN" dirty="0" err="1" smtClean="0"/>
              <a:t>dists</a:t>
            </a:r>
            <a:r>
              <a:rPr lang="en-IN" dirty="0" smtClean="0"/>
              <a:t>. of how we assume data was generated</a:t>
            </a:r>
          </a:p>
          <a:p>
            <a:pPr lvl="2"/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B8E69-23A9-4619-9CFE-E27BFD8A78F9}" type="slidenum">
              <a:rPr lang="en-US" smtClean="0"/>
              <a:t>33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10620651" y="125937"/>
            <a:ext cx="1468606" cy="1238929"/>
            <a:chOff x="12383748" y="1219011"/>
            <a:chExt cx="1862104" cy="1570887"/>
          </a:xfrm>
        </p:grpSpPr>
        <p:sp>
          <p:nvSpPr>
            <p:cNvPr id="6" name="Freeform 5"/>
            <p:cNvSpPr/>
            <p:nvPr/>
          </p:nvSpPr>
          <p:spPr>
            <a:xfrm>
              <a:off x="12383748" y="1219011"/>
              <a:ext cx="1862104" cy="1570887"/>
            </a:xfrm>
            <a:custGeom>
              <a:avLst/>
              <a:gdLst>
                <a:gd name="connsiteX0" fmla="*/ 720726 w 1441452"/>
                <a:gd name="connsiteY0" fmla="*/ 0 h 1216022"/>
                <a:gd name="connsiteX1" fmla="*/ 1437731 w 1441452"/>
                <a:gd name="connsiteY1" fmla="*/ 718294 h 1216022"/>
                <a:gd name="connsiteX2" fmla="*/ 1441452 w 1441452"/>
                <a:gd name="connsiteY2" fmla="*/ 800098 h 1216022"/>
                <a:gd name="connsiteX3" fmla="*/ 1426809 w 1441452"/>
                <a:gd name="connsiteY3" fmla="*/ 883920 h 1216022"/>
                <a:gd name="connsiteX4" fmla="*/ 720726 w 1441452"/>
                <a:gd name="connsiteY4" fmla="*/ 1216022 h 1216022"/>
                <a:gd name="connsiteX5" fmla="*/ 14643 w 1441452"/>
                <a:gd name="connsiteY5" fmla="*/ 883920 h 1216022"/>
                <a:gd name="connsiteX6" fmla="*/ 0 w 1441452"/>
                <a:gd name="connsiteY6" fmla="*/ 800098 h 1216022"/>
                <a:gd name="connsiteX7" fmla="*/ 3721 w 1441452"/>
                <a:gd name="connsiteY7" fmla="*/ 718294 h 1216022"/>
                <a:gd name="connsiteX8" fmla="*/ 720726 w 1441452"/>
                <a:gd name="connsiteY8" fmla="*/ 0 h 1216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41452" h="1216022">
                  <a:moveTo>
                    <a:pt x="720726" y="0"/>
                  </a:moveTo>
                  <a:cubicBezTo>
                    <a:pt x="1093894" y="0"/>
                    <a:pt x="1400823" y="314839"/>
                    <a:pt x="1437731" y="718294"/>
                  </a:cubicBezTo>
                  <a:lnTo>
                    <a:pt x="1441452" y="800098"/>
                  </a:lnTo>
                  <a:lnTo>
                    <a:pt x="1426809" y="883920"/>
                  </a:lnTo>
                  <a:cubicBezTo>
                    <a:pt x="1359604" y="1073450"/>
                    <a:pt x="1069016" y="1216022"/>
                    <a:pt x="720726" y="1216022"/>
                  </a:cubicBezTo>
                  <a:cubicBezTo>
                    <a:pt x="372436" y="1216022"/>
                    <a:pt x="81848" y="1073450"/>
                    <a:pt x="14643" y="883920"/>
                  </a:cubicBezTo>
                  <a:lnTo>
                    <a:pt x="0" y="800098"/>
                  </a:lnTo>
                  <a:lnTo>
                    <a:pt x="3721" y="718294"/>
                  </a:lnTo>
                  <a:cubicBezTo>
                    <a:pt x="40630" y="314839"/>
                    <a:pt x="347558" y="0"/>
                    <a:pt x="720726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" name="Freeform 6"/>
            <p:cNvSpPr/>
            <p:nvPr/>
          </p:nvSpPr>
          <p:spPr>
            <a:xfrm rot="10800000">
              <a:off x="12542947" y="1611492"/>
              <a:ext cx="1543705" cy="969673"/>
            </a:xfrm>
            <a:custGeom>
              <a:avLst/>
              <a:gdLst>
                <a:gd name="connsiteX0" fmla="*/ 597490 w 1194980"/>
                <a:gd name="connsiteY0" fmla="*/ 0 h 750623"/>
                <a:gd name="connsiteX1" fmla="*/ 1194980 w 1194980"/>
                <a:gd name="connsiteY1" fmla="*/ 278342 h 750623"/>
                <a:gd name="connsiteX2" fmla="*/ 597490 w 1194980"/>
                <a:gd name="connsiteY2" fmla="*/ 750623 h 750623"/>
                <a:gd name="connsiteX3" fmla="*/ 0 w 1194980"/>
                <a:gd name="connsiteY3" fmla="*/ 278342 h 750623"/>
                <a:gd name="connsiteX4" fmla="*/ 597490 w 1194980"/>
                <a:gd name="connsiteY4" fmla="*/ 0 h 750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4980" h="750623">
                  <a:moveTo>
                    <a:pt x="597490" y="0"/>
                  </a:moveTo>
                  <a:cubicBezTo>
                    <a:pt x="927475" y="0"/>
                    <a:pt x="1194980" y="124618"/>
                    <a:pt x="1194980" y="278342"/>
                  </a:cubicBezTo>
                  <a:cubicBezTo>
                    <a:pt x="1194980" y="539176"/>
                    <a:pt x="927475" y="750623"/>
                    <a:pt x="597490" y="750623"/>
                  </a:cubicBezTo>
                  <a:cubicBezTo>
                    <a:pt x="267505" y="750623"/>
                    <a:pt x="0" y="539176"/>
                    <a:pt x="0" y="278342"/>
                  </a:cubicBezTo>
                  <a:cubicBezTo>
                    <a:pt x="0" y="124618"/>
                    <a:pt x="267505" y="0"/>
                    <a:pt x="597490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" name="Freeform 7"/>
            <p:cNvSpPr/>
            <p:nvPr/>
          </p:nvSpPr>
          <p:spPr>
            <a:xfrm>
              <a:off x="13314800" y="1219011"/>
              <a:ext cx="931052" cy="1570887"/>
            </a:xfrm>
            <a:custGeom>
              <a:avLst/>
              <a:gdLst>
                <a:gd name="connsiteX0" fmla="*/ 0 w 720726"/>
                <a:gd name="connsiteY0" fmla="*/ 0 h 1216022"/>
                <a:gd name="connsiteX1" fmla="*/ 717005 w 720726"/>
                <a:gd name="connsiteY1" fmla="*/ 718294 h 1216022"/>
                <a:gd name="connsiteX2" fmla="*/ 720726 w 720726"/>
                <a:gd name="connsiteY2" fmla="*/ 800098 h 1216022"/>
                <a:gd name="connsiteX3" fmla="*/ 706083 w 720726"/>
                <a:gd name="connsiteY3" fmla="*/ 883920 h 1216022"/>
                <a:gd name="connsiteX4" fmla="*/ 0 w 720726"/>
                <a:gd name="connsiteY4" fmla="*/ 1216022 h 1216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0726" h="1216022">
                  <a:moveTo>
                    <a:pt x="0" y="0"/>
                  </a:moveTo>
                  <a:cubicBezTo>
                    <a:pt x="373168" y="0"/>
                    <a:pt x="680097" y="314839"/>
                    <a:pt x="717005" y="718294"/>
                  </a:cubicBezTo>
                  <a:lnTo>
                    <a:pt x="720726" y="800098"/>
                  </a:lnTo>
                  <a:lnTo>
                    <a:pt x="706083" y="883920"/>
                  </a:lnTo>
                  <a:cubicBezTo>
                    <a:pt x="638878" y="1073450"/>
                    <a:pt x="348290" y="1216022"/>
                    <a:pt x="0" y="1216022"/>
                  </a:cubicBezTo>
                  <a:close/>
                </a:path>
              </a:pathLst>
            </a:custGeom>
            <a:solidFill>
              <a:schemeClr val="tx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9" name="Oval 8"/>
            <p:cNvSpPr/>
            <p:nvPr/>
          </p:nvSpPr>
          <p:spPr>
            <a:xfrm rot="1665767">
              <a:off x="12772445" y="2008188"/>
              <a:ext cx="462622" cy="333492"/>
            </a:xfrm>
            <a:prstGeom prst="ellipse">
              <a:avLst/>
            </a:prstGeom>
            <a:pattFill prst="dkHorz">
              <a:fgClr>
                <a:schemeClr val="tx1"/>
              </a:fgClr>
              <a:bgClr>
                <a:schemeClr val="accent3">
                  <a:lumMod val="75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" name="Oval 9"/>
            <p:cNvSpPr/>
            <p:nvPr/>
          </p:nvSpPr>
          <p:spPr>
            <a:xfrm rot="19934233" flipV="1">
              <a:off x="13397236" y="2008187"/>
              <a:ext cx="462622" cy="333492"/>
            </a:xfrm>
            <a:prstGeom prst="ellipse">
              <a:avLst/>
            </a:prstGeom>
            <a:pattFill prst="dkHorz">
              <a:fgClr>
                <a:schemeClr val="tx1"/>
              </a:fgClr>
              <a:bgClr>
                <a:schemeClr val="accent3">
                  <a:lumMod val="75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11" name="Rectangular Callout 10"/>
          <p:cNvSpPr/>
          <p:nvPr/>
        </p:nvSpPr>
        <p:spPr>
          <a:xfrm>
            <a:off x="2251587" y="125937"/>
            <a:ext cx="8259046" cy="1248080"/>
          </a:xfrm>
          <a:prstGeom prst="wedgeRectCallout">
            <a:avLst>
              <a:gd name="adj1" fmla="val 59744"/>
              <a:gd name="adj2" fmla="val 44059"/>
            </a:avLst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 smtClean="0">
                <a:solidFill>
                  <a:schemeClr val="tx1"/>
                </a:solidFill>
                <a:latin typeface="+mj-lt"/>
              </a:rPr>
              <a:t>We will now start looking at non-linear models e.g. kernel models, deep models. Let us first visit Generalized </a:t>
            </a:r>
            <a:r>
              <a:rPr lang="en-IN" sz="2400" dirty="0">
                <a:solidFill>
                  <a:schemeClr val="tx1"/>
                </a:solidFill>
                <a:latin typeface="+mj-lt"/>
              </a:rPr>
              <a:t>L</a:t>
            </a:r>
            <a:r>
              <a:rPr lang="en-IN" sz="2400" dirty="0" smtClean="0">
                <a:solidFill>
                  <a:schemeClr val="tx1"/>
                </a:solidFill>
                <a:latin typeface="+mj-lt"/>
              </a:rPr>
              <a:t>inear Models. These can be seen as a h</a:t>
            </a:r>
            <a:r>
              <a:rPr lang="en-US" sz="2400" dirty="0" err="1" smtClean="0">
                <a:solidFill>
                  <a:schemeClr val="tx1"/>
                </a:solidFill>
                <a:latin typeface="+mj-lt"/>
              </a:rPr>
              <a:t>alf</a:t>
            </a:r>
            <a:r>
              <a:rPr lang="en-US" sz="2400" dirty="0" smtClean="0">
                <a:solidFill>
                  <a:schemeClr val="tx1"/>
                </a:solidFill>
                <a:latin typeface="+mj-lt"/>
              </a:rPr>
              <a:t>-step </a:t>
            </a:r>
            <a:r>
              <a:rPr lang="en-US" sz="2400" dirty="0">
                <a:solidFill>
                  <a:schemeClr val="tx1"/>
                </a:solidFill>
                <a:latin typeface="+mj-lt"/>
              </a:rPr>
              <a:t>towards </a:t>
            </a:r>
            <a:r>
              <a:rPr lang="en-US" sz="2400" dirty="0" smtClean="0">
                <a:solidFill>
                  <a:schemeClr val="tx1"/>
                </a:solidFill>
                <a:latin typeface="+mj-lt"/>
              </a:rPr>
              <a:t>non-linear </a:t>
            </a:r>
            <a:r>
              <a:rPr lang="en-US" sz="2400" dirty="0" smtClean="0">
                <a:solidFill>
                  <a:schemeClr val="tx1"/>
                </a:solidFill>
                <a:latin typeface="+mj-lt"/>
              </a:rPr>
              <a:t>models.</a:t>
            </a:r>
            <a:endParaRPr lang="en-IN" sz="2400" dirty="0" smtClean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37035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The Power Method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53353" y="1111624"/>
                <a:ext cx="11938645" cy="5746376"/>
              </a:xfrm>
            </p:spPr>
            <p:txBody>
              <a:bodyPr/>
              <a:lstStyle/>
              <a:p>
                <a:r>
                  <a:rPr lang="en-IN" dirty="0" smtClean="0"/>
                  <a:t>Note that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IN" i="1"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IN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m:rPr>
                        <m:sty m:val="p"/>
                      </m:rPr>
                      <a:rPr lang="en-IN"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en-IN" dirty="0" smtClean="0"/>
                  <a:t>, then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p>
                    </m:sSubSup>
                    <m:r>
                      <a:rPr lang="en-IN" i="1">
                        <a:latin typeface="Cambria Math" panose="02040503050406030204" pitchFamily="18" charset="0"/>
                      </a:rPr>
                      <m:t>≥</m:t>
                    </m:r>
                    <m:sSubSup>
                      <m:sSubSup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p>
                    </m:sSubSup>
                    <m:r>
                      <a:rPr lang="en-IN" b="0" i="1" smtClean="0">
                        <a:latin typeface="Cambria Math" panose="02040503050406030204" pitchFamily="18" charset="0"/>
                      </a:rPr>
                      <m:t>⋅</m:t>
                    </m:r>
                    <m:sSup>
                      <m:sSup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IN">
                            <a:latin typeface="Cambria Math" panose="02040503050406030204" pitchFamily="18" charset="0"/>
                          </a:rPr>
                          <m:t>Δ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IN" b="0" i="0" smtClean="0">
                            <a:latin typeface="Cambria Math" panose="02040503050406030204" pitchFamily="18" charset="0"/>
                          </a:rPr>
                          <m:t>s</m:t>
                        </m:r>
                      </m:sup>
                    </m:sSup>
                  </m:oMath>
                </a14:m>
                <a:r>
                  <a:rPr lang="en-IN" dirty="0" smtClean="0"/>
                  <a:t> for </a:t>
                </a:r>
                <a14:m>
                  <m:oMath xmlns:m="http://schemas.openxmlformats.org/officeDocument/2006/math">
                    <m:r>
                      <a:rPr lang="en-IN" b="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IN" i="1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IN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IN" dirty="0" smtClean="0"/>
              </a:p>
              <a:p>
                <a:pPr lvl="2"/>
                <a:r>
                  <a:rPr lang="en-IN" dirty="0" smtClean="0"/>
                  <a:t>Note that this means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p>
                    </m:sSubSup>
                    <m:r>
                      <a:rPr lang="en-IN" i="1">
                        <a:latin typeface="Cambria Math" panose="02040503050406030204" pitchFamily="18" charset="0"/>
                      </a:rPr>
                      <m:t>≥</m:t>
                    </m:r>
                    <m:sSubSup>
                      <m:sSubSup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p>
                    </m:sSubSup>
                    <m:r>
                      <a:rPr lang="en-IN" i="1">
                        <a:latin typeface="Cambria Math" panose="02040503050406030204" pitchFamily="18" charset="0"/>
                      </a:rPr>
                      <m:t>⋅</m:t>
                    </m:r>
                    <m:sSup>
                      <m:sSup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IN">
                            <a:latin typeface="Cambria Math" panose="02040503050406030204" pitchFamily="18" charset="0"/>
                          </a:rPr>
                          <m:t>Δ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p>
                    </m:sSup>
                  </m:oMath>
                </a14:m>
                <a:r>
                  <a:rPr lang="en-IN" dirty="0"/>
                  <a:t> for all </a:t>
                </a:r>
                <a14:m>
                  <m:oMath xmlns:m="http://schemas.openxmlformats.org/officeDocument/2006/math">
                    <m:r>
                      <a:rPr lang="en-IN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IN" i="1">
                        <a:latin typeface="Cambria Math" panose="02040503050406030204" pitchFamily="18" charset="0"/>
                      </a:rPr>
                      <m:t>≥2</m:t>
                    </m:r>
                  </m:oMath>
                </a14:m>
                <a:r>
                  <a:rPr lang="en-IN" dirty="0" smtClean="0"/>
                  <a:t> as well</a:t>
                </a:r>
              </a:p>
              <a:p>
                <a:pPr lvl="2"/>
                <a:r>
                  <a:rPr lang="en-IN" dirty="0" smtClean="0"/>
                  <a:t>Even 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IN" b="0" i="0" smtClean="0">
                        <a:latin typeface="Cambria Math" panose="02040503050406030204" pitchFamily="18" charset="0"/>
                      </a:rPr>
                      <m:t>=1.1</m:t>
                    </m:r>
                  </m:oMath>
                </a14:m>
                <a:r>
                  <a:rPr lang="en-IN" dirty="0" smtClean="0"/>
                  <a:t>, with large enough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IN" dirty="0" smtClean="0"/>
                  <a:t>, gap blows up e.g.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1.1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100</m:t>
                        </m:r>
                      </m:sup>
                    </m:sSup>
                    <m:r>
                      <a:rPr lang="en-IN" b="0" i="1" smtClean="0">
                        <a:latin typeface="Cambria Math" panose="02040503050406030204" pitchFamily="18" charset="0"/>
                      </a:rPr>
                      <m:t>&gt;10000</m:t>
                    </m:r>
                  </m:oMath>
                </a14:m>
                <a:endParaRPr lang="en-IN" dirty="0" smtClean="0"/>
              </a:p>
              <a:p>
                <a:pPr lvl="2"/>
                <a:r>
                  <a:rPr lang="en-IN" dirty="0" smtClean="0"/>
                  <a:t>Thus, with large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IN" dirty="0" smtClean="0"/>
                  <a:t>, the leading eigenvalue really stands out!</a:t>
                </a:r>
              </a:p>
              <a:p>
                <a:r>
                  <a:rPr lang="en-IN" dirty="0" smtClean="0"/>
                  <a:t>Let us take a vector </a:t>
                </a:r>
                <a14:m>
                  <m:oMath xmlns:m="http://schemas.openxmlformats.org/officeDocument/2006/math">
                    <m:r>
                      <a:rPr lang="en-IN" b="1" i="0" smtClean="0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IN" dirty="0" smtClean="0"/>
                  <a:t> and let </a:t>
                </a:r>
                <a14:m>
                  <m:oMath xmlns:m="http://schemas.openxmlformats.org/officeDocument/2006/math">
                    <m:r>
                      <a:rPr lang="en-IN" b="1" i="0" smtClean="0">
                        <a:latin typeface="Cambria Math" panose="02040503050406030204" pitchFamily="18" charset="0"/>
                      </a:rPr>
                      <m:t>𝛂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IN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IN" b="1" i="1" smtClean="0"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  <m:r>
                      <a:rPr lang="en-IN" b="1" i="0" smtClean="0">
                        <a:latin typeface="Cambria Math" panose="02040503050406030204" pitchFamily="18" charset="0"/>
                      </a:rPr>
                      <m:t>𝐱</m:t>
                    </m:r>
                  </m:oMath>
                </a14:m>
                <a:endParaRPr lang="en-IN" dirty="0" smtClean="0"/>
              </a:p>
              <a:p>
                <a:pPr lvl="2"/>
                <a:r>
                  <a:rPr lang="en-IN" dirty="0" smtClean="0"/>
                  <a:t>The vector </a:t>
                </a:r>
                <a14:m>
                  <m:oMath xmlns:m="http://schemas.openxmlformats.org/officeDocument/2006/math">
                    <m:r>
                      <a:rPr lang="en-IN" b="1" i="0">
                        <a:latin typeface="Cambria Math" panose="02040503050406030204" pitchFamily="18" charset="0"/>
                      </a:rPr>
                      <m:t>𝛂</m:t>
                    </m:r>
                  </m:oMath>
                </a14:m>
                <a:r>
                  <a:rPr lang="en-IN" dirty="0" smtClean="0"/>
                  <a:t> represents </a:t>
                </a:r>
                <a14:m>
                  <m:oMath xmlns:m="http://schemas.openxmlformats.org/officeDocument/2006/math">
                    <m:r>
                      <a:rPr lang="en-IN" b="1" i="0">
                        <a:latin typeface="Cambria Math" panose="02040503050406030204" pitchFamily="18" charset="0"/>
                      </a:rPr>
                      <m:t>𝐱</m:t>
                    </m:r>
                  </m:oMath>
                </a14:m>
                <a:r>
                  <a:rPr lang="en-IN" dirty="0" smtClean="0"/>
                  <a:t> in terms of columns of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IN" b="0" dirty="0" smtClean="0"/>
                  <a:t> </a:t>
                </a:r>
                <a:r>
                  <a:rPr lang="en-IN" dirty="0"/>
                  <a:t>i.e. </a:t>
                </a:r>
                <a14:m>
                  <m:oMath xmlns:m="http://schemas.openxmlformats.org/officeDocument/2006/math">
                    <m:r>
                      <a:rPr lang="en-IN" b="1" i="0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IN" b="1" i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IN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IN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IN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  <m:e>
                        <m:sSub>
                          <m:sSub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IN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IN">
                            <a:latin typeface="Cambria Math" panose="02040503050406030204" pitchFamily="18" charset="0"/>
                          </a:rPr>
                          <m:t>⋅</m:t>
                        </m:r>
                        <m:sSup>
                          <m:sSup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b="1" i="0">
                                <a:latin typeface="Cambria Math" panose="02040503050406030204" pitchFamily="18" charset="0"/>
                              </a:rPr>
                              <m:t>𝐯</m:t>
                            </m:r>
                          </m:e>
                          <m:sup>
                            <m:r>
                              <a:rPr lang="en-IN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</m:sSup>
                      </m:e>
                    </m:nary>
                  </m:oMath>
                </a14:m>
                <a:endParaRPr lang="en-IN" b="0" dirty="0" smtClean="0"/>
              </a:p>
              <a:p>
                <a:pPr lvl="2"/>
                <a:r>
                  <a:rPr lang="en-IN" dirty="0" smtClean="0"/>
                  <a:t>Notice that since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IN" dirty="0" smtClean="0"/>
                  <a:t> is orthonormal, we have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𝑉</m:t>
                    </m:r>
                    <m:sSup>
                      <m:sSup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  <m:r>
                      <a:rPr lang="en-IN" b="1" i="0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IN" b="1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b="1" i="0">
                        <a:latin typeface="Cambria Math" panose="02040503050406030204" pitchFamily="18" charset="0"/>
                      </a:rPr>
                      <m:t>𝐱</m:t>
                    </m:r>
                  </m:oMath>
                </a14:m>
                <a:endParaRPr lang="en-IN" dirty="0" smtClean="0"/>
              </a:p>
              <a:p>
                <a:r>
                  <a:rPr lang="en-IN" dirty="0" smtClean="0"/>
                  <a:t>This means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p>
                    </m:sSup>
                    <m:r>
                      <a:rPr lang="en-IN" b="1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IN" b="1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>
                        <a:latin typeface="Cambria Math" panose="02040503050406030204" pitchFamily="18" charset="0"/>
                      </a:rPr>
                      <m:t>𝑉</m:t>
                    </m:r>
                    <m:sSup>
                      <m:sSup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IN">
                            <a:latin typeface="Cambria Math" panose="02040503050406030204" pitchFamily="18" charset="0"/>
                          </a:rPr>
                          <m:t>Λ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p>
                    </m:sSup>
                    <m:sSup>
                      <m:sSup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IN"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  <m:r>
                      <a:rPr lang="en-IN" b="1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𝑉</m:t>
                    </m:r>
                    <m:sSup>
                      <m:sSup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IN">
                            <a:latin typeface="Cambria Math" panose="02040503050406030204" pitchFamily="18" charset="0"/>
                          </a:rPr>
                          <m:t>Λ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p>
                    </m:sSup>
                    <m:r>
                      <a:rPr lang="en-IN" b="1">
                        <a:latin typeface="Cambria Math" panose="02040503050406030204" pitchFamily="18" charset="0"/>
                      </a:rPr>
                      <m:t>𝛂</m:t>
                    </m:r>
                    <m:r>
                      <a:rPr lang="en-IN" b="1" i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endParaRPr lang="en-IN" i="1" dirty="0" smtClean="0"/>
              </a:p>
              <a:p>
                <a:pPr lvl="2"/>
                <a:r>
                  <a:rPr lang="en-IN" dirty="0" smtClean="0"/>
                  <a:t>However, we just saw that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IN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IN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p>
                    </m:sSubSup>
                    <m:r>
                      <a:rPr lang="en-IN" b="0" i="1" smtClean="0">
                        <a:latin typeface="Cambria Math" panose="02040503050406030204" pitchFamily="18" charset="0"/>
                      </a:rPr>
                      <m:t>≫</m:t>
                    </m:r>
                    <m:sSubSup>
                      <m:sSubSup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IN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IN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p>
                    </m:sSubSup>
                  </m:oMath>
                </a14:m>
                <a:r>
                  <a:rPr lang="en-IN" i="1" dirty="0" smtClean="0"/>
                  <a:t> </a:t>
                </a:r>
                <a:r>
                  <a:rPr lang="en-IN" dirty="0"/>
                  <a:t>for all </a:t>
                </a:r>
                <a14:m>
                  <m:oMath xmlns:m="http://schemas.openxmlformats.org/officeDocument/2006/math">
                    <m:r>
                      <a:rPr lang="en-IN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IN">
                        <a:latin typeface="Cambria Math" panose="02040503050406030204" pitchFamily="18" charset="0"/>
                      </a:rPr>
                      <m:t>≥2</m:t>
                    </m:r>
                  </m:oMath>
                </a14:m>
                <a:endParaRPr lang="en-IN" i="1" dirty="0" smtClean="0"/>
              </a:p>
              <a:p>
                <a:pPr lvl="2"/>
                <a:r>
                  <a:rPr lang="en-IN" dirty="0" smtClean="0"/>
                  <a:t>This means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p>
                    </m:sSup>
                    <m:r>
                      <a:rPr lang="en-IN" b="1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IN" b="1" i="1" smtClean="0">
                        <a:latin typeface="Cambria Math" panose="02040503050406030204" pitchFamily="18" charset="0"/>
                      </a:rPr>
                      <m:t>≈</m:t>
                    </m:r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IN" i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Sup>
                      <m:sSubSup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IN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IN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p>
                    </m:sSubSup>
                    <m:r>
                      <a:rPr lang="en-IN">
                        <a:latin typeface="Cambria Math" panose="02040503050406030204" pitchFamily="18" charset="0"/>
                      </a:rPr>
                      <m:t>⋅</m:t>
                    </m:r>
                    <m:sSup>
                      <m:sSup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1"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  <m:sup>
                        <m:r>
                          <a:rPr lang="en-IN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IN" i="1" dirty="0" smtClean="0"/>
                  <a:t> which means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I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IN" b="1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𝐯</m:t>
                            </m:r>
                          </m:e>
                        </m:acc>
                      </m:e>
                      <m:sup>
                        <m:r>
                          <a:rPr lang="en-IN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IN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≜</m:t>
                    </m:r>
                    <m:f>
                      <m:fPr>
                        <m:ctrlPr>
                          <a:rPr lang="en-IN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p>
                        <m:r>
                          <a:rPr lang="en-IN" b="1">
                            <a:latin typeface="Cambria Math" panose="02040503050406030204" pitchFamily="18" charset="0"/>
                          </a:rPr>
                          <m:t>𝐱</m:t>
                        </m:r>
                      </m:num>
                      <m:den>
                        <m:sSub>
                          <m:sSubPr>
                            <m:ctrlPr>
                              <a:rPr lang="en-IN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IN" b="1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I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IN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p>
                                    <m:r>
                                      <a:rPr lang="en-IN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p>
                                </m:sSup>
                                <m:r>
                                  <a:rPr lang="en-IN" b="1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</m:d>
                          </m:e>
                          <m:sub>
                            <m:r>
                              <a:rPr lang="en-IN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den>
                    </m:f>
                    <m:r>
                      <a:rPr lang="en-IN" b="1" i="1" smtClean="0">
                        <a:latin typeface="Cambria Math" panose="02040503050406030204" pitchFamily="18" charset="0"/>
                      </a:rPr>
                      <m:t>≈</m:t>
                    </m:r>
                    <m:sSup>
                      <m:sSup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1"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  <m:sup>
                        <m:r>
                          <a:rPr lang="en-IN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endParaRPr lang="en-IN" i="1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3353" y="1111624"/>
                <a:ext cx="11938645" cy="5746376"/>
              </a:xfrm>
              <a:blipFill>
                <a:blip r:embed="rId2"/>
                <a:stretch>
                  <a:fillRect l="-562" t="-254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B8E69-23A9-4619-9CFE-E27BFD8A78F9}" type="slidenum">
              <a:rPr lang="en-US" smtClean="0"/>
              <a:t>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6606282" y="4530903"/>
                <a:ext cx="2753475" cy="5909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320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IN" sz="320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Sup>
                        <m:sSubSupPr>
                          <m:ctrlPr>
                            <a:rPr lang="en-IN" sz="32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IN" sz="3200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IN" sz="32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IN" sz="32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p>
                      </m:sSubSup>
                      <m:r>
                        <a:rPr lang="en-IN" sz="3200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IN" sz="3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3200" b="1"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  <m:sup>
                          <m:r>
                            <a:rPr lang="en-IN" sz="32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IN" sz="3200" i="1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IN" sz="3200" dirty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6282" y="4530903"/>
                <a:ext cx="2753475" cy="5909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8989888" y="4492494"/>
                <a:ext cx="2753475" cy="6682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IN" sz="32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IN" sz="320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IN" sz="3200">
                            <a:latin typeface="Cambria Math" panose="02040503050406030204" pitchFamily="18" charset="0"/>
                          </a:rPr>
                          <m:t>&gt;1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IN" sz="3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320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IN" sz="320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sSubSup>
                          <m:sSubSupPr>
                            <m:ctrlPr>
                              <a:rPr lang="en-IN" sz="32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IN" sz="3200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IN" sz="32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IN" sz="32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bSup>
                        <m:r>
                          <a:rPr lang="en-IN" sz="3200">
                            <a:latin typeface="Cambria Math" panose="02040503050406030204" pitchFamily="18" charset="0"/>
                          </a:rPr>
                          <m:t>⋅</m:t>
                        </m:r>
                        <m:sSup>
                          <m:sSupPr>
                            <m:ctrlPr>
                              <a:rPr lang="en-IN" sz="3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3200" b="1">
                                <a:latin typeface="Cambria Math" panose="02040503050406030204" pitchFamily="18" charset="0"/>
                              </a:rPr>
                              <m:t>𝐯</m:t>
                            </m:r>
                          </m:e>
                          <m:sup>
                            <m:r>
                              <a:rPr lang="en-IN" sz="320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IN" sz="3200" dirty="0" smtClean="0"/>
                  <a:t> </a:t>
                </a:r>
                <a:endParaRPr lang="en-IN" sz="3200" dirty="0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9888" y="4492494"/>
                <a:ext cx="2753475" cy="66826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8" name="Picture 2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4852" y="4763761"/>
            <a:ext cx="1807146" cy="1807146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4852" y="411269"/>
            <a:ext cx="1775788" cy="1775788"/>
          </a:xfrm>
          <a:prstGeom prst="rect">
            <a:avLst/>
          </a:prstGeom>
        </p:spPr>
      </p:pic>
      <p:grpSp>
        <p:nvGrpSpPr>
          <p:cNvPr id="30" name="Group 29"/>
          <p:cNvGrpSpPr/>
          <p:nvPr/>
        </p:nvGrpSpPr>
        <p:grpSpPr>
          <a:xfrm>
            <a:off x="10620115" y="2779281"/>
            <a:ext cx="1468606" cy="1238929"/>
            <a:chOff x="12383748" y="1219011"/>
            <a:chExt cx="1862104" cy="1570887"/>
          </a:xfrm>
        </p:grpSpPr>
        <p:sp>
          <p:nvSpPr>
            <p:cNvPr id="31" name="Freeform 30"/>
            <p:cNvSpPr/>
            <p:nvPr/>
          </p:nvSpPr>
          <p:spPr>
            <a:xfrm>
              <a:off x="12383748" y="1219011"/>
              <a:ext cx="1862104" cy="1570887"/>
            </a:xfrm>
            <a:custGeom>
              <a:avLst/>
              <a:gdLst>
                <a:gd name="connsiteX0" fmla="*/ 720726 w 1441452"/>
                <a:gd name="connsiteY0" fmla="*/ 0 h 1216022"/>
                <a:gd name="connsiteX1" fmla="*/ 1437731 w 1441452"/>
                <a:gd name="connsiteY1" fmla="*/ 718294 h 1216022"/>
                <a:gd name="connsiteX2" fmla="*/ 1441452 w 1441452"/>
                <a:gd name="connsiteY2" fmla="*/ 800098 h 1216022"/>
                <a:gd name="connsiteX3" fmla="*/ 1426809 w 1441452"/>
                <a:gd name="connsiteY3" fmla="*/ 883920 h 1216022"/>
                <a:gd name="connsiteX4" fmla="*/ 720726 w 1441452"/>
                <a:gd name="connsiteY4" fmla="*/ 1216022 h 1216022"/>
                <a:gd name="connsiteX5" fmla="*/ 14643 w 1441452"/>
                <a:gd name="connsiteY5" fmla="*/ 883920 h 1216022"/>
                <a:gd name="connsiteX6" fmla="*/ 0 w 1441452"/>
                <a:gd name="connsiteY6" fmla="*/ 800098 h 1216022"/>
                <a:gd name="connsiteX7" fmla="*/ 3721 w 1441452"/>
                <a:gd name="connsiteY7" fmla="*/ 718294 h 1216022"/>
                <a:gd name="connsiteX8" fmla="*/ 720726 w 1441452"/>
                <a:gd name="connsiteY8" fmla="*/ 0 h 1216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41452" h="1216022">
                  <a:moveTo>
                    <a:pt x="720726" y="0"/>
                  </a:moveTo>
                  <a:cubicBezTo>
                    <a:pt x="1093894" y="0"/>
                    <a:pt x="1400823" y="314839"/>
                    <a:pt x="1437731" y="718294"/>
                  </a:cubicBezTo>
                  <a:lnTo>
                    <a:pt x="1441452" y="800098"/>
                  </a:lnTo>
                  <a:lnTo>
                    <a:pt x="1426809" y="883920"/>
                  </a:lnTo>
                  <a:cubicBezTo>
                    <a:pt x="1359604" y="1073450"/>
                    <a:pt x="1069016" y="1216022"/>
                    <a:pt x="720726" y="1216022"/>
                  </a:cubicBezTo>
                  <a:cubicBezTo>
                    <a:pt x="372436" y="1216022"/>
                    <a:pt x="81848" y="1073450"/>
                    <a:pt x="14643" y="883920"/>
                  </a:cubicBezTo>
                  <a:lnTo>
                    <a:pt x="0" y="800098"/>
                  </a:lnTo>
                  <a:lnTo>
                    <a:pt x="3721" y="718294"/>
                  </a:lnTo>
                  <a:cubicBezTo>
                    <a:pt x="40630" y="314839"/>
                    <a:pt x="347558" y="0"/>
                    <a:pt x="720726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2" name="Freeform 31"/>
            <p:cNvSpPr/>
            <p:nvPr/>
          </p:nvSpPr>
          <p:spPr>
            <a:xfrm rot="10800000">
              <a:off x="12542947" y="1611492"/>
              <a:ext cx="1543705" cy="969673"/>
            </a:xfrm>
            <a:custGeom>
              <a:avLst/>
              <a:gdLst>
                <a:gd name="connsiteX0" fmla="*/ 597490 w 1194980"/>
                <a:gd name="connsiteY0" fmla="*/ 0 h 750623"/>
                <a:gd name="connsiteX1" fmla="*/ 1194980 w 1194980"/>
                <a:gd name="connsiteY1" fmla="*/ 278342 h 750623"/>
                <a:gd name="connsiteX2" fmla="*/ 597490 w 1194980"/>
                <a:gd name="connsiteY2" fmla="*/ 750623 h 750623"/>
                <a:gd name="connsiteX3" fmla="*/ 0 w 1194980"/>
                <a:gd name="connsiteY3" fmla="*/ 278342 h 750623"/>
                <a:gd name="connsiteX4" fmla="*/ 597490 w 1194980"/>
                <a:gd name="connsiteY4" fmla="*/ 0 h 750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4980" h="750623">
                  <a:moveTo>
                    <a:pt x="597490" y="0"/>
                  </a:moveTo>
                  <a:cubicBezTo>
                    <a:pt x="927475" y="0"/>
                    <a:pt x="1194980" y="124618"/>
                    <a:pt x="1194980" y="278342"/>
                  </a:cubicBezTo>
                  <a:cubicBezTo>
                    <a:pt x="1194980" y="539176"/>
                    <a:pt x="927475" y="750623"/>
                    <a:pt x="597490" y="750623"/>
                  </a:cubicBezTo>
                  <a:cubicBezTo>
                    <a:pt x="267505" y="750623"/>
                    <a:pt x="0" y="539176"/>
                    <a:pt x="0" y="278342"/>
                  </a:cubicBezTo>
                  <a:cubicBezTo>
                    <a:pt x="0" y="124618"/>
                    <a:pt x="267505" y="0"/>
                    <a:pt x="597490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3" name="Freeform 32"/>
            <p:cNvSpPr/>
            <p:nvPr/>
          </p:nvSpPr>
          <p:spPr>
            <a:xfrm>
              <a:off x="13314800" y="1219011"/>
              <a:ext cx="931052" cy="1570887"/>
            </a:xfrm>
            <a:custGeom>
              <a:avLst/>
              <a:gdLst>
                <a:gd name="connsiteX0" fmla="*/ 0 w 720726"/>
                <a:gd name="connsiteY0" fmla="*/ 0 h 1216022"/>
                <a:gd name="connsiteX1" fmla="*/ 717005 w 720726"/>
                <a:gd name="connsiteY1" fmla="*/ 718294 h 1216022"/>
                <a:gd name="connsiteX2" fmla="*/ 720726 w 720726"/>
                <a:gd name="connsiteY2" fmla="*/ 800098 h 1216022"/>
                <a:gd name="connsiteX3" fmla="*/ 706083 w 720726"/>
                <a:gd name="connsiteY3" fmla="*/ 883920 h 1216022"/>
                <a:gd name="connsiteX4" fmla="*/ 0 w 720726"/>
                <a:gd name="connsiteY4" fmla="*/ 1216022 h 1216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0726" h="1216022">
                  <a:moveTo>
                    <a:pt x="0" y="0"/>
                  </a:moveTo>
                  <a:cubicBezTo>
                    <a:pt x="373168" y="0"/>
                    <a:pt x="680097" y="314839"/>
                    <a:pt x="717005" y="718294"/>
                  </a:cubicBezTo>
                  <a:lnTo>
                    <a:pt x="720726" y="800098"/>
                  </a:lnTo>
                  <a:lnTo>
                    <a:pt x="706083" y="883920"/>
                  </a:lnTo>
                  <a:cubicBezTo>
                    <a:pt x="638878" y="1073450"/>
                    <a:pt x="348290" y="1216022"/>
                    <a:pt x="0" y="1216022"/>
                  </a:cubicBezTo>
                  <a:close/>
                </a:path>
              </a:pathLst>
            </a:custGeom>
            <a:solidFill>
              <a:schemeClr val="tx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4" name="Oval 33"/>
            <p:cNvSpPr/>
            <p:nvPr/>
          </p:nvSpPr>
          <p:spPr>
            <a:xfrm rot="1665767">
              <a:off x="12772445" y="2008188"/>
              <a:ext cx="462622" cy="333492"/>
            </a:xfrm>
            <a:prstGeom prst="ellipse">
              <a:avLst/>
            </a:prstGeom>
            <a:pattFill prst="dkHorz">
              <a:fgClr>
                <a:schemeClr val="tx1"/>
              </a:fgClr>
              <a:bgClr>
                <a:schemeClr val="accent3">
                  <a:lumMod val="75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5" name="Oval 34"/>
            <p:cNvSpPr/>
            <p:nvPr/>
          </p:nvSpPr>
          <p:spPr>
            <a:xfrm rot="19934233" flipV="1">
              <a:off x="13397236" y="2008187"/>
              <a:ext cx="462622" cy="333492"/>
            </a:xfrm>
            <a:prstGeom prst="ellipse">
              <a:avLst/>
            </a:prstGeom>
            <a:pattFill prst="dkHorz">
              <a:fgClr>
                <a:schemeClr val="tx1"/>
              </a:fgClr>
              <a:bgClr>
                <a:schemeClr val="accent3">
                  <a:lumMod val="75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ular Callout 35"/>
              <p:cNvSpPr/>
              <p:nvPr/>
            </p:nvSpPr>
            <p:spPr>
              <a:xfrm>
                <a:off x="7493688" y="306044"/>
                <a:ext cx="2885758" cy="857662"/>
              </a:xfrm>
              <a:prstGeom prst="wedgeRectCallout">
                <a:avLst>
                  <a:gd name="adj1" fmla="val 75379"/>
                  <a:gd name="adj2" fmla="val 68338"/>
                </a:avLst>
              </a:prstGeom>
              <a:solidFill>
                <a:schemeClr val="bg1"/>
              </a:solidFill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sz="2400" dirty="0" smtClean="0">
                    <a:solidFill>
                      <a:schemeClr val="tx1"/>
                    </a:solidFill>
                    <a:latin typeface="+mj-lt"/>
                  </a:rPr>
                  <a:t>How do I find our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IN" sz="2400" dirty="0" smtClean="0">
                    <a:solidFill>
                      <a:schemeClr val="tx1"/>
                    </a:solidFill>
                    <a:latin typeface="+mj-lt"/>
                  </a:rPr>
                  <a:t>?</a:t>
                </a:r>
              </a:p>
            </p:txBody>
          </p:sp>
        </mc:Choice>
        <mc:Fallback xmlns="">
          <p:sp>
            <p:nvSpPr>
              <p:cNvPr id="36" name="Rectangular Callout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3688" y="306044"/>
                <a:ext cx="2885758" cy="857662"/>
              </a:xfrm>
              <a:prstGeom prst="wedgeRectCallout">
                <a:avLst>
                  <a:gd name="adj1" fmla="val 75379"/>
                  <a:gd name="adj2" fmla="val 68338"/>
                </a:avLst>
              </a:prstGeom>
              <a:blipFill>
                <a:blip r:embed="rId7"/>
                <a:stretch>
                  <a:fillRect l="-998"/>
                </a:stretch>
              </a:blipFill>
              <a:ln w="381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ular Callout 36"/>
              <p:cNvSpPr/>
              <p:nvPr/>
            </p:nvSpPr>
            <p:spPr>
              <a:xfrm>
                <a:off x="4338598" y="2292281"/>
                <a:ext cx="5914365" cy="1315308"/>
              </a:xfrm>
              <a:prstGeom prst="wedgeRectCallout">
                <a:avLst>
                  <a:gd name="adj1" fmla="val 59836"/>
                  <a:gd name="adj2" fmla="val 58597"/>
                </a:avLst>
              </a:prstGeom>
              <a:solidFill>
                <a:schemeClr val="bg1"/>
              </a:solidFill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sz="2400" dirty="0" smtClean="0">
                    <a:solidFill>
                      <a:schemeClr val="tx1"/>
                    </a:solidFill>
                    <a:latin typeface="+mj-lt"/>
                  </a:rPr>
                  <a:t>Find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I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IN" sz="2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𝐯</m:t>
                            </m:r>
                          </m:e>
                        </m:acc>
                      </m:e>
                      <m:sup>
                        <m: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IN" sz="2400" dirty="0" smtClean="0">
                    <a:solidFill>
                      <a:schemeClr val="tx1"/>
                    </a:solidFill>
                    <a:latin typeface="+mj-lt"/>
                  </a:rPr>
                  <a:t> and then use the fact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p>
                        <m: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IN" sz="2400" dirty="0" smtClean="0">
                    <a:solidFill>
                      <a:schemeClr val="tx1"/>
                    </a:solidFill>
                    <a:latin typeface="+mj-lt"/>
                  </a:rPr>
                  <a:t> is the eigenvalue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  <m:r>
                      <a:rPr lang="en-I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IN" sz="2400" dirty="0" smtClean="0">
                    <a:solidFill>
                      <a:schemeClr val="tx1"/>
                    </a:solidFill>
                    <a:latin typeface="+mj-lt"/>
                  </a:rPr>
                  <a:t> corresponding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2400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  <m:sup>
                        <m:r>
                          <a:rPr lang="en-I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IN" sz="2400" dirty="0" smtClean="0">
                    <a:solidFill>
                      <a:schemeClr val="tx1"/>
                    </a:solidFill>
                    <a:latin typeface="+mj-lt"/>
                  </a:rPr>
                  <a:t> (i.e.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  <m:r>
                      <a:rPr lang="en-I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sSup>
                      <m:sSupPr>
                        <m:ctrlPr>
                          <a:rPr lang="en-I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2400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  <m:sup>
                        <m:r>
                          <a:rPr lang="en-I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I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p>
                        <m: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sSup>
                      <m:sSupPr>
                        <m:ctrlPr>
                          <a:rPr lang="en-I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2400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  <m:sup>
                        <m:r>
                          <a:rPr lang="en-I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IN" sz="2400" dirty="0" smtClean="0">
                    <a:solidFill>
                      <a:schemeClr val="tx1"/>
                    </a:solidFill>
                    <a:latin typeface="+mj-lt"/>
                  </a:rPr>
                  <a:t>) to get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I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I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</m:acc>
                      </m:e>
                      <m:sup>
                        <m: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I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≜</m:t>
                    </m:r>
                    <m:sSub>
                      <m:sSubPr>
                        <m:ctrlP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I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IN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IN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p>
                                <m:r>
                                  <a:rPr lang="en-IN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⊤</m:t>
                                </m:r>
                              </m:sup>
                            </m:sSup>
                            <m:r>
                              <a:rPr lang="en-I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  <m:sSup>
                              <m:sSupPr>
                                <m:ctrlPr>
                                  <a:rPr lang="en-IN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IN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IN" sz="2400" b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𝐯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IN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p>
                          </m:e>
                        </m:d>
                      </m:e>
                      <m:sub>
                        <m: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I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≈</m:t>
                    </m:r>
                    <m:sSup>
                      <m:sSupPr>
                        <m:ctrlP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p>
                        <m: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endParaRPr lang="en-IN" sz="2400" dirty="0" smtClean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7" name="Rectangular Callout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8598" y="2292281"/>
                <a:ext cx="5914365" cy="1315308"/>
              </a:xfrm>
              <a:prstGeom prst="wedgeRectCallout">
                <a:avLst>
                  <a:gd name="adj1" fmla="val 59836"/>
                  <a:gd name="adj2" fmla="val 58597"/>
                </a:avLst>
              </a:prstGeom>
              <a:blipFill>
                <a:blip r:embed="rId8"/>
                <a:stretch>
                  <a:fillRect/>
                </a:stretch>
              </a:blipFill>
              <a:ln w="381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ular Callout 37"/>
              <p:cNvSpPr/>
              <p:nvPr/>
            </p:nvSpPr>
            <p:spPr>
              <a:xfrm>
                <a:off x="2835132" y="5206840"/>
                <a:ext cx="7544314" cy="1287496"/>
              </a:xfrm>
              <a:prstGeom prst="wedgeRectCallout">
                <a:avLst>
                  <a:gd name="adj1" fmla="val 64211"/>
                  <a:gd name="adj2" fmla="val 4485"/>
                </a:avLst>
              </a:prstGeom>
              <a:solidFill>
                <a:schemeClr val="bg1"/>
              </a:solidFill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sz="2400" dirty="0" smtClean="0">
                    <a:solidFill>
                      <a:schemeClr val="tx1"/>
                    </a:solidFill>
                    <a:latin typeface="+mj-lt"/>
                  </a:rPr>
                  <a:t>We obtained our approximation as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I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IN" sz="2400" b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𝐯</m:t>
                            </m:r>
                          </m:e>
                        </m:acc>
                      </m:e>
                      <m:sup>
                        <m:r>
                          <a:rPr lang="en-IN" sz="2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IN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≜</m:t>
                    </m:r>
                    <m:f>
                      <m:fPr>
                        <m:ctrlPr>
                          <a:rPr lang="en-IN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I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24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en-I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p>
                        <m:r>
                          <a:rPr lang="en-IN" sz="2400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𝐱</m:t>
                        </m:r>
                      </m:num>
                      <m:den>
                        <m:sSub>
                          <m:sSubPr>
                            <m:ctrlPr>
                              <a:rPr lang="en-IN" sz="24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IN" sz="24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IN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IN" sz="24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p>
                                    <m:r>
                                      <a:rPr lang="en-IN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p>
                                </m:sSup>
                                <m:r>
                                  <a:rPr lang="en-IN" sz="2400" b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</m:d>
                          </m:e>
                          <m:sub>
                            <m:r>
                              <a:rPr lang="en-IN" sz="24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den>
                    </m:f>
                  </m:oMath>
                </a14:m>
                <a:r>
                  <a:rPr lang="en-IN" sz="2400" dirty="0" smtClean="0">
                    <a:solidFill>
                      <a:schemeClr val="tx1"/>
                    </a:solidFill>
                    <a:latin typeface="+mj-lt"/>
                  </a:rPr>
                  <a:t>. How should we choose </a:t>
                </a:r>
                <a14:m>
                  <m:oMath xmlns:m="http://schemas.openxmlformats.org/officeDocument/2006/math">
                    <m:r>
                      <a:rPr lang="en-IN" sz="24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𝐱</m:t>
                    </m:r>
                  </m:oMath>
                </a14:m>
                <a:r>
                  <a:rPr lang="en-IN" sz="2400" dirty="0" smtClean="0">
                    <a:solidFill>
                      <a:schemeClr val="tx1"/>
                    </a:solidFill>
                    <a:latin typeface="+mj-lt"/>
                  </a:rPr>
                  <a:t>? Will any </a:t>
                </a:r>
                <a14:m>
                  <m:oMath xmlns:m="http://schemas.openxmlformats.org/officeDocument/2006/math">
                    <m:r>
                      <a:rPr lang="en-IN" sz="24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𝐱</m:t>
                    </m:r>
                  </m:oMath>
                </a14:m>
                <a:r>
                  <a:rPr lang="en-IN" sz="2400" dirty="0" smtClean="0">
                    <a:solidFill>
                      <a:schemeClr val="tx1"/>
                    </a:solidFill>
                    <a:latin typeface="+mj-lt"/>
                  </a:rPr>
                  <a:t> work? How should we choose </a:t>
                </a:r>
                <a14:m>
                  <m:oMath xmlns:m="http://schemas.openxmlformats.org/officeDocument/2006/math">
                    <m:r>
                      <a:rPr lang="en-I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IN" sz="2400" dirty="0" smtClean="0">
                    <a:solidFill>
                      <a:schemeClr val="tx1"/>
                    </a:solidFill>
                    <a:latin typeface="+mj-lt"/>
                  </a:rPr>
                  <a:t>?</a:t>
                </a:r>
              </a:p>
            </p:txBody>
          </p:sp>
        </mc:Choice>
        <mc:Fallback xmlns="">
          <p:sp>
            <p:nvSpPr>
              <p:cNvPr id="38" name="Rectangular Callout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5132" y="5206840"/>
                <a:ext cx="7544314" cy="1287496"/>
              </a:xfrm>
              <a:prstGeom prst="wedgeRectCallout">
                <a:avLst>
                  <a:gd name="adj1" fmla="val 64211"/>
                  <a:gd name="adj2" fmla="val 4485"/>
                </a:avLst>
              </a:prstGeom>
              <a:blipFill>
                <a:blip r:embed="rId9"/>
                <a:stretch>
                  <a:fillRect l="-563" b="-461"/>
                </a:stretch>
              </a:blipFill>
              <a:ln w="381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ular Callout 38"/>
              <p:cNvSpPr/>
              <p:nvPr/>
            </p:nvSpPr>
            <p:spPr>
              <a:xfrm>
                <a:off x="575671" y="3743045"/>
                <a:ext cx="9625605" cy="1315308"/>
              </a:xfrm>
              <a:prstGeom prst="wedgeRectCallout">
                <a:avLst>
                  <a:gd name="adj1" fmla="val 58752"/>
                  <a:gd name="adj2" fmla="val -41387"/>
                </a:avLst>
              </a:prstGeom>
              <a:solidFill>
                <a:schemeClr val="bg1"/>
              </a:solidFill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IN" sz="2400" b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𝐱</m:t>
                    </m:r>
                  </m:oMath>
                </a14:m>
                <a:r>
                  <a:rPr lang="en-IN" sz="2400" dirty="0">
                    <a:solidFill>
                      <a:prstClr val="black"/>
                    </a:solidFill>
                    <a:latin typeface="Calibri Light" panose="020F0302020204030204"/>
                  </a:rPr>
                  <a:t> must be a vector so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I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I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≠0</m:t>
                    </m:r>
                  </m:oMath>
                </a14:m>
                <a:r>
                  <a:rPr lang="en-IN" sz="2400" dirty="0">
                    <a:solidFill>
                      <a:prstClr val="black"/>
                    </a:solidFill>
                    <a:latin typeface="Calibri Light" panose="020F0302020204030204"/>
                  </a:rPr>
                  <a:t> i.e.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2400" b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p>
                        <m:r>
                          <a:rPr lang="en-I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  <m:sSup>
                      <m:sSupPr>
                        <m:ctrlPr>
                          <a:rPr lang="en-I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2400" b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  <m:sup>
                        <m:r>
                          <a:rPr lang="en-I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I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≠</m:t>
                    </m:r>
                    <m:r>
                      <a:rPr lang="en-I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IN" sz="2400" dirty="0" smtClean="0">
                    <a:solidFill>
                      <a:schemeClr val="tx1"/>
                    </a:solidFill>
                    <a:latin typeface="+mj-lt"/>
                  </a:rPr>
                  <a:t>.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I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IN" sz="2400" dirty="0" smtClean="0">
                    <a:solidFill>
                      <a:schemeClr val="tx1"/>
                    </a:solidFill>
                    <a:latin typeface="+mj-lt"/>
                  </a:rPr>
                  <a:t>,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I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sSubSup>
                      <m:sSubSupPr>
                        <m:ctrlP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p>
                    </m:sSubSup>
                    <m:r>
                      <a:rPr lang="en-I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IN" sz="2400" dirty="0" smtClean="0">
                    <a:solidFill>
                      <a:schemeClr val="tx1"/>
                    </a:solidFill>
                    <a:latin typeface="+mj-lt"/>
                  </a:rPr>
                  <a:t> as well which means we will never recover the vector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  <m:sup>
                        <m: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IN" sz="2400" dirty="0" smtClean="0">
                    <a:solidFill>
                      <a:schemeClr val="tx1"/>
                    </a:solidFill>
                    <a:latin typeface="+mj-lt"/>
                  </a:rPr>
                  <a:t>. The longer you run i.e. larger the </a:t>
                </a:r>
                <a14:m>
                  <m:oMath xmlns:m="http://schemas.openxmlformats.org/officeDocument/2006/math">
                    <m:r>
                      <a:rPr lang="en-I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IN" sz="2400" dirty="0" smtClean="0">
                    <a:solidFill>
                      <a:schemeClr val="tx1"/>
                    </a:solidFill>
                    <a:latin typeface="+mj-lt"/>
                  </a:rPr>
                  <a:t>, the better the approximation you will get. </a:t>
                </a:r>
              </a:p>
            </p:txBody>
          </p:sp>
        </mc:Choice>
        <mc:Fallback xmlns="">
          <p:sp>
            <p:nvSpPr>
              <p:cNvPr id="39" name="Rectangular Callout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671" y="3743045"/>
                <a:ext cx="9625605" cy="1315308"/>
              </a:xfrm>
              <a:prstGeom prst="wedgeRectCallout">
                <a:avLst>
                  <a:gd name="adj1" fmla="val 58752"/>
                  <a:gd name="adj2" fmla="val -41387"/>
                </a:avLst>
              </a:prstGeom>
              <a:blipFill>
                <a:blip r:embed="rId10"/>
                <a:stretch>
                  <a:fillRect l="-58" b="-4054"/>
                </a:stretch>
              </a:blipFill>
              <a:ln w="381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ular Callout 39"/>
              <p:cNvSpPr/>
              <p:nvPr/>
            </p:nvSpPr>
            <p:spPr>
              <a:xfrm>
                <a:off x="3081712" y="1299162"/>
                <a:ext cx="7260137" cy="857662"/>
              </a:xfrm>
              <a:prstGeom prst="wedgeRectCallout">
                <a:avLst>
                  <a:gd name="adj1" fmla="val 61511"/>
                  <a:gd name="adj2" fmla="val -22704"/>
                </a:avLst>
              </a:prstGeom>
              <a:solidFill>
                <a:schemeClr val="bg1"/>
              </a:solidFill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sz="2400" dirty="0" smtClean="0">
                    <a:solidFill>
                      <a:schemeClr val="tx1"/>
                    </a:solidFill>
                    <a:latin typeface="+mj-lt"/>
                  </a:rPr>
                  <a:t>Hmm … this means if our approximation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I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IN" sz="2400" b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𝐯</m:t>
                            </m:r>
                          </m:e>
                        </m:acc>
                      </m:e>
                      <m:sup>
                        <m:r>
                          <a:rPr lang="en-I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IN" sz="2400" dirty="0" smtClean="0">
                    <a:solidFill>
                      <a:schemeClr val="tx1"/>
                    </a:solidFill>
                    <a:latin typeface="+mj-lt"/>
                  </a:rPr>
                  <a:t> is not good then our approximation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I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I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</m:acc>
                      </m:e>
                      <m:sup>
                        <m:r>
                          <a:rPr lang="en-I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IN" sz="2400" dirty="0" smtClean="0">
                    <a:solidFill>
                      <a:schemeClr val="tx1"/>
                    </a:solidFill>
                    <a:latin typeface="+mj-lt"/>
                  </a:rPr>
                  <a:t> wont be good either</a:t>
                </a:r>
              </a:p>
            </p:txBody>
          </p:sp>
        </mc:Choice>
        <mc:Fallback xmlns="">
          <p:sp>
            <p:nvSpPr>
              <p:cNvPr id="40" name="Rectangular Callout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1712" y="1299162"/>
                <a:ext cx="7260137" cy="857662"/>
              </a:xfrm>
              <a:prstGeom prst="wedgeRectCallout">
                <a:avLst>
                  <a:gd name="adj1" fmla="val 61511"/>
                  <a:gd name="adj2" fmla="val -22704"/>
                </a:avLst>
              </a:prstGeom>
              <a:blipFill>
                <a:blip r:embed="rId11"/>
                <a:stretch>
                  <a:fillRect t="-2721" b="-12245"/>
                </a:stretch>
              </a:blipFill>
              <a:ln w="381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68310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6" dur="1000" fill="hold"/>
                                        <p:tgtEl>
                                          <p:spTgt spid="27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26" grpId="0"/>
      <p:bldP spid="27" grpId="0"/>
      <p:bldP spid="27" grpId="1"/>
      <p:bldP spid="36" grpId="0" animBg="1"/>
      <p:bldP spid="37" grpId="0" animBg="1"/>
      <p:bldP spid="38" grpId="0" animBg="1"/>
      <p:bldP spid="39" grpId="0" animBg="1"/>
      <p:bldP spid="4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The Power Method</a:t>
            </a:r>
            <a:endParaRPr lang="en-IN" dirty="0"/>
          </a:p>
        </p:txBody>
      </p:sp>
      <p:sp>
        <p:nvSpPr>
          <p:cNvPr id="22" name="Content Placeholder 21"/>
          <p:cNvSpPr>
            <a:spLocks noGrp="1"/>
          </p:cNvSpPr>
          <p:nvPr>
            <p:ph idx="1"/>
          </p:nvPr>
        </p:nvSpPr>
        <p:spPr>
          <a:xfrm>
            <a:off x="253354" y="5506668"/>
            <a:ext cx="11600328" cy="1351332"/>
          </a:xfrm>
        </p:spPr>
        <p:txBody>
          <a:bodyPr/>
          <a:lstStyle/>
          <a:p>
            <a:pPr lvl="2"/>
            <a:r>
              <a:rPr lang="en-IN" dirty="0" smtClean="0"/>
              <a:t>In settings with no </a:t>
            </a:r>
            <a:r>
              <a:rPr lang="en-IN" dirty="0" err="1" smtClean="0"/>
              <a:t>eigengap</a:t>
            </a:r>
            <a:r>
              <a:rPr lang="en-IN" dirty="0" smtClean="0"/>
              <a:t>, it turns out that there is an entire subspace (i.e. infinitely many eigenvectors) corresponding to the largest eigenvalue</a:t>
            </a:r>
          </a:p>
          <a:p>
            <a:pPr lvl="2"/>
            <a:r>
              <a:rPr lang="en-IN" dirty="0" smtClean="0"/>
              <a:t>Power Method will return some vector in that subspace but not sure which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B8E69-23A9-4619-9CFE-E27BFD8A78F9}" type="slidenum">
              <a:rPr lang="en-US" smtClean="0"/>
              <a:t>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1226211" y="1111624"/>
                <a:ext cx="9654612" cy="4240007"/>
              </a:xfrm>
              <a:prstGeom prst="rect">
                <a:avLst/>
              </a:prstGeom>
              <a:noFill/>
              <a:ln w="38100">
                <a:solidFill>
                  <a:srgbClr val="7030A0"/>
                </a:solidFill>
                <a:prstDash val="dash"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3600" b="1" dirty="0" smtClean="0">
                    <a:latin typeface="+mj-lt"/>
                  </a:rPr>
                  <a:t>THE POWER METHOD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IN" sz="3200" b="1" dirty="0" smtClean="0">
                    <a:latin typeface="+mj-lt"/>
                  </a:rPr>
                  <a:t>Input</a:t>
                </a:r>
                <a:r>
                  <a:rPr lang="en-IN" sz="3200" dirty="0" smtClean="0">
                    <a:latin typeface="+mj-lt"/>
                  </a:rPr>
                  <a:t>: </a:t>
                </a:r>
                <a:r>
                  <a:rPr lang="en-IN" sz="3200" dirty="0">
                    <a:latin typeface="+mj-lt"/>
                  </a:rPr>
                  <a:t>s</a:t>
                </a:r>
                <a:r>
                  <a:rPr lang="en-IN" sz="3200" dirty="0" smtClean="0">
                    <a:latin typeface="+mj-lt"/>
                  </a:rPr>
                  <a:t>quare symmetric matrix </a:t>
                </a:r>
                <a14:m>
                  <m:oMath xmlns:m="http://schemas.openxmlformats.org/officeDocument/2006/math">
                    <m:r>
                      <a:rPr lang="en-IN" sz="3200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IN" sz="3200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IN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IN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en-IN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IN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endParaRPr lang="en-US" sz="3200" b="1" dirty="0" smtClean="0">
                  <a:latin typeface="+mj-lt"/>
                </a:endParaRP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IN" sz="3200" dirty="0" smtClean="0">
                    <a:latin typeface="+mj-lt"/>
                  </a:rPr>
                  <a:t>Initialize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32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3200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p>
                        <m:r>
                          <a:rPr lang="en-IN" sz="3200" b="0" i="0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IN" sz="3200" dirty="0" smtClean="0">
                    <a:latin typeface="+mj-lt"/>
                  </a:rPr>
                  <a:t> randomly e.g. </a:t>
                </a:r>
                <a14:m>
                  <m:oMath xmlns:m="http://schemas.openxmlformats.org/officeDocument/2006/math">
                    <m:r>
                      <a:rPr lang="en-IN" sz="3200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IN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𝒩</m:t>
                    </m:r>
                    <m:r>
                      <a:rPr lang="en-IN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IN" sz="32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IN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IN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  <m:r>
                      <a:rPr lang="en-IN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IN" sz="3200" dirty="0" smtClean="0">
                  <a:latin typeface="+mj-lt"/>
                </a:endParaRP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IN" sz="3200" dirty="0" smtClean="0">
                    <a:latin typeface="+mj-lt"/>
                  </a:rPr>
                  <a:t>For </a:t>
                </a:r>
                <a14:m>
                  <m:oMath xmlns:m="http://schemas.openxmlformats.org/officeDocument/2006/math">
                    <m:r>
                      <a:rPr lang="en-IN" sz="32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IN" sz="3200" b="0" i="1" smtClean="0">
                        <a:latin typeface="Cambria Math" panose="02040503050406030204" pitchFamily="18" charset="0"/>
                      </a:rPr>
                      <m:t>=1,2,…,</m:t>
                    </m:r>
                    <m:r>
                      <a:rPr lang="en-IN" sz="32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sz="3200" dirty="0" smtClean="0">
                  <a:latin typeface="+mj-lt"/>
                </a:endParaRPr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en-US" sz="3200" dirty="0" smtClean="0">
                    <a:latin typeface="+mj-lt"/>
                  </a:rPr>
                  <a:t>Let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3200" b="1" i="0" smtClean="0">
                            <a:latin typeface="Cambria Math" panose="02040503050406030204" pitchFamily="18" charset="0"/>
                          </a:rPr>
                          <m:t>𝐳</m:t>
                        </m:r>
                      </m:e>
                      <m:sup>
                        <m:r>
                          <a:rPr lang="en-IN" sz="32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IN" sz="3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sz="3200" b="0" i="1" smtClean="0">
                        <a:latin typeface="Cambria Math" panose="02040503050406030204" pitchFamily="18" charset="0"/>
                      </a:rPr>
                      <m:t>𝐴</m:t>
                    </m:r>
                    <m:sSup>
                      <m:sSupPr>
                        <m:ctrlPr>
                          <a:rPr lang="en-IN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3200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p>
                        <m:r>
                          <a:rPr lang="en-IN" sz="32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IN" sz="32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sz="3200" dirty="0" smtClean="0">
                  <a:latin typeface="+mj-lt"/>
                </a:endParaRPr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en-US" sz="3200" dirty="0" smtClean="0">
                    <a:latin typeface="+mj-lt"/>
                  </a:rPr>
                  <a:t>Let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3200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p>
                        <m:r>
                          <a:rPr lang="en-IN" sz="32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IN" sz="32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IN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3200" b="1" i="0" smtClean="0">
                            <a:latin typeface="Cambria Math" panose="02040503050406030204" pitchFamily="18" charset="0"/>
                          </a:rPr>
                          <m:t>𝐳</m:t>
                        </m:r>
                      </m:e>
                      <m:sup>
                        <m:r>
                          <a:rPr lang="en-IN" sz="32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endParaRPr lang="en-US" sz="3200" dirty="0" smtClean="0">
                  <a:latin typeface="+mj-lt"/>
                </a:endParaRP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IN" sz="3200" dirty="0" smtClean="0">
                    <a:latin typeface="+mj-lt"/>
                  </a:rPr>
                  <a:t>Return leading eigenvector estimate as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IN" sz="32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IN" sz="3200" b="1" i="1">
                                <a:latin typeface="Cambria Math" panose="02040503050406030204" pitchFamily="18" charset="0"/>
                              </a:rPr>
                              <m:t>𝐯</m:t>
                            </m:r>
                          </m:e>
                        </m:acc>
                      </m:e>
                      <m:sup>
                        <m:r>
                          <a:rPr lang="en-IN" sz="3200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IN" sz="3200" b="0" i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IN" sz="3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3200" b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p>
                        <m:r>
                          <a:rPr lang="en-IN" sz="32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p>
                    </m:sSup>
                  </m:oMath>
                </a14:m>
                <a:endParaRPr lang="en-IN" sz="3200" dirty="0" smtClean="0">
                  <a:latin typeface="+mj-lt"/>
                </a:endParaRP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IN" sz="3200" dirty="0" smtClean="0">
                    <a:latin typeface="+mj-lt"/>
                  </a:rPr>
                  <a:t>Return leading eigenvalue estimate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IN" sz="36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IN" sz="36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IN" sz="3600" i="1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</m:acc>
                          </m:e>
                          <m:sub>
                            <m:r>
                              <a:rPr lang="en-IN" sz="3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IN" sz="3600" b="1" i="1" dirty="0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‖"/>
                            <m:endChr m:val="‖"/>
                            <m:ctrlPr>
                              <a:rPr lang="en-IN" sz="32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sz="32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sSup>
                              <m:sSupPr>
                                <m:ctrlPr>
                                  <a:rPr lang="en-IN" sz="32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IN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IN" sz="3200" b="1" i="1">
                                        <a:latin typeface="Cambria Math" panose="02040503050406030204" pitchFamily="18" charset="0"/>
                                      </a:rPr>
                                      <m:t>𝐯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IN" sz="320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p>
                          </m:e>
                        </m:d>
                      </m:e>
                      <m:sub>
                        <m:r>
                          <a:rPr lang="en-IN" sz="3200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IN" sz="3200" dirty="0" smtClean="0">
                  <a:latin typeface="+mj-lt"/>
                </a:endParaRP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6211" y="1111624"/>
                <a:ext cx="9654612" cy="4240007"/>
              </a:xfrm>
              <a:prstGeom prst="rect">
                <a:avLst/>
              </a:prstGeom>
              <a:blipFill>
                <a:blip r:embed="rId2"/>
                <a:stretch>
                  <a:fillRect l="-1447" t="-1709" b="-2564"/>
                </a:stretch>
              </a:blipFill>
              <a:ln w="38100">
                <a:solidFill>
                  <a:srgbClr val="7030A0"/>
                </a:solidFill>
                <a:prstDash val="dash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ular Callout 18"/>
              <p:cNvSpPr/>
              <p:nvPr/>
            </p:nvSpPr>
            <p:spPr>
              <a:xfrm>
                <a:off x="8126996" y="1354809"/>
                <a:ext cx="3711777" cy="857662"/>
              </a:xfrm>
              <a:prstGeom prst="wedgeRectCallout">
                <a:avLst>
                  <a:gd name="adj1" fmla="val -55763"/>
                  <a:gd name="adj2" fmla="val 76723"/>
                </a:avLst>
              </a:prstGeom>
              <a:solidFill>
                <a:schemeClr val="bg1"/>
              </a:solidFill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sz="2400" dirty="0" smtClean="0">
                    <a:solidFill>
                      <a:schemeClr val="tx1"/>
                    </a:solidFill>
                    <a:latin typeface="+mj-lt"/>
                  </a:rPr>
                  <a:t>Ensures with high probability that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I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2400" b="1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p>
                            <m:r>
                              <a:rPr lang="en-I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p>
                        <m: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I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2400" b="1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𝐯</m:t>
                            </m:r>
                          </m:e>
                          <m:sup>
                            <m:r>
                              <a:rPr lang="en-I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e>
                    </m:d>
                    <m:r>
                      <a:rPr lang="en-I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≠0</m:t>
                    </m:r>
                  </m:oMath>
                </a14:m>
                <a:endParaRPr lang="en-IN" sz="2400" dirty="0" smtClean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9" name="Rectangular Callout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6996" y="1354809"/>
                <a:ext cx="3711777" cy="857662"/>
              </a:xfrm>
              <a:prstGeom prst="wedgeRectCallout">
                <a:avLst>
                  <a:gd name="adj1" fmla="val -55763"/>
                  <a:gd name="adj2" fmla="val 76723"/>
                </a:avLst>
              </a:prstGeom>
              <a:blipFill>
                <a:blip r:embed="rId3"/>
                <a:stretch>
                  <a:fillRect t="-1081"/>
                </a:stretch>
              </a:blipFill>
              <a:ln w="381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4002219" y="3629091"/>
                <a:ext cx="1478290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3200" i="1">
                          <a:latin typeface="Cambria Math" panose="02040503050406030204" pitchFamily="18" charset="0"/>
                        </a:rPr>
                        <m:t>/</m:t>
                      </m:r>
                      <m:sSub>
                        <m:sSubPr>
                          <m:ctrlPr>
                            <a:rPr lang="en-IN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IN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IN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IN" sz="3200" b="1">
                                      <a:latin typeface="Cambria Math" panose="02040503050406030204" pitchFamily="18" charset="0"/>
                                    </a:rPr>
                                    <m:t>𝐳</m:t>
                                  </m:r>
                                </m:e>
                                <m:sup>
                                  <m:r>
                                    <a:rPr lang="en-IN" sz="32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</m:e>
                          </m:d>
                        </m:e>
                        <m:sub>
                          <m:r>
                            <a:rPr lang="en-IN" sz="32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IN" sz="3200" dirty="0"/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2219" y="3629091"/>
                <a:ext cx="1478290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ular Callout 23"/>
              <p:cNvSpPr/>
              <p:nvPr/>
            </p:nvSpPr>
            <p:spPr>
              <a:xfrm>
                <a:off x="626724" y="1354809"/>
                <a:ext cx="6914508" cy="857662"/>
              </a:xfrm>
              <a:prstGeom prst="wedgeRectCallout">
                <a:avLst>
                  <a:gd name="adj1" fmla="val -252"/>
                  <a:gd name="adj2" fmla="val 105474"/>
                </a:avLst>
              </a:prstGeom>
              <a:solidFill>
                <a:schemeClr val="bg1"/>
              </a:solidFill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sz="2400" dirty="0" smtClean="0">
                    <a:solidFill>
                      <a:schemeClr val="tx1"/>
                    </a:solidFill>
                    <a:latin typeface="+mj-lt"/>
                  </a:rPr>
                  <a:t>Calculate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p>
                    </m:sSup>
                    <m:r>
                      <a:rPr lang="en-IN" sz="24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𝐱</m:t>
                    </m:r>
                  </m:oMath>
                </a14:m>
                <a:r>
                  <a:rPr lang="en-IN" sz="2400" dirty="0" smtClean="0">
                    <a:solidFill>
                      <a:schemeClr val="tx1"/>
                    </a:solidFill>
                    <a:latin typeface="+mj-lt"/>
                  </a:rPr>
                  <a:t> in time </a:t>
                </a:r>
                <a14:m>
                  <m:oMath xmlns:m="http://schemas.openxmlformats.org/officeDocument/2006/math">
                    <m:r>
                      <a:rPr lang="en-IN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𝒪</m:t>
                    </m:r>
                    <m:d>
                      <m:dPr>
                        <m:ctrlP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sSup>
                          <m:sSupPr>
                            <m:ctrlPr>
                              <a:rPr lang="en-I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I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IN" sz="2400" b="1" dirty="0" smtClean="0">
                    <a:solidFill>
                      <a:schemeClr val="tx1"/>
                    </a:solidFill>
                    <a:latin typeface="+mj-lt"/>
                  </a:rPr>
                  <a:t> </a:t>
                </a:r>
                <a:r>
                  <a:rPr lang="en-IN" sz="2400" dirty="0" smtClean="0">
                    <a:solidFill>
                      <a:schemeClr val="tx1"/>
                    </a:solidFill>
                    <a:latin typeface="+mj-lt"/>
                  </a:rPr>
                  <a:t>using </a:t>
                </a:r>
                <a14:m>
                  <m:oMath xmlns:m="http://schemas.openxmlformats.org/officeDocument/2006/math">
                    <m:r>
                      <a:rPr lang="en-I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IN" sz="2400" dirty="0" smtClean="0">
                    <a:solidFill>
                      <a:schemeClr val="tx1"/>
                    </a:solidFill>
                    <a:latin typeface="+mj-lt"/>
                  </a:rPr>
                  <a:t> mat-</a:t>
                </a:r>
                <a:r>
                  <a:rPr lang="en-IN" sz="2400" dirty="0" err="1" smtClean="0">
                    <a:solidFill>
                      <a:schemeClr val="tx1"/>
                    </a:solidFill>
                    <a:latin typeface="+mj-lt"/>
                  </a:rPr>
                  <a:t>vec</a:t>
                </a:r>
                <a:r>
                  <a:rPr lang="en-IN" sz="2400" dirty="0" smtClean="0">
                    <a:solidFill>
                      <a:schemeClr val="tx1"/>
                    </a:solidFill>
                    <a:latin typeface="+mj-lt"/>
                  </a:rPr>
                  <a:t> </a:t>
                </a:r>
                <a:r>
                  <a:rPr lang="en-IN" sz="2400" dirty="0" err="1" smtClean="0">
                    <a:solidFill>
                      <a:schemeClr val="tx1"/>
                    </a:solidFill>
                    <a:latin typeface="+mj-lt"/>
                  </a:rPr>
                  <a:t>mults</a:t>
                </a:r>
                <a:r>
                  <a:rPr lang="en-IN" sz="2400" dirty="0" smtClean="0">
                    <a:solidFill>
                      <a:schemeClr val="tx1"/>
                    </a:solidFill>
                    <a:latin typeface="+mj-lt"/>
                  </a:rPr>
                  <a:t> instead of first calculating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p>
                    </m:sSup>
                  </m:oMath>
                </a14:m>
                <a:r>
                  <a:rPr lang="en-IN" sz="2400" b="1" dirty="0" smtClean="0">
                    <a:solidFill>
                      <a:schemeClr val="tx1"/>
                    </a:solidFill>
                    <a:latin typeface="+mj-lt"/>
                  </a:rPr>
                  <a:t> </a:t>
                </a:r>
                <a:r>
                  <a:rPr lang="en-IN" sz="2400" dirty="0" smtClean="0">
                    <a:solidFill>
                      <a:schemeClr val="tx1"/>
                    </a:solidFill>
                    <a:latin typeface="+mj-lt"/>
                  </a:rPr>
                  <a:t>which takes </a:t>
                </a:r>
                <a14:m>
                  <m:oMath xmlns:m="http://schemas.openxmlformats.org/officeDocument/2006/math">
                    <m:r>
                      <a:rPr lang="en-IN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𝒪</m:t>
                    </m:r>
                    <m:d>
                      <m:dPr>
                        <m:ctrlP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I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𝑠𝑑</m:t>
                            </m:r>
                          </m:e>
                          <m:sup>
                            <m:r>
                              <a:rPr lang="en-I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e>
                    </m:d>
                  </m:oMath>
                </a14:m>
                <a:r>
                  <a:rPr lang="en-IN" sz="2400" dirty="0" smtClean="0">
                    <a:solidFill>
                      <a:schemeClr val="tx1"/>
                    </a:solidFill>
                    <a:latin typeface="+mj-lt"/>
                  </a:rPr>
                  <a:t> time</a:t>
                </a:r>
              </a:p>
            </p:txBody>
          </p:sp>
        </mc:Choice>
        <mc:Fallback xmlns="">
          <p:sp>
            <p:nvSpPr>
              <p:cNvPr id="24" name="Rectangular Callout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724" y="1354809"/>
                <a:ext cx="6914508" cy="857662"/>
              </a:xfrm>
              <a:prstGeom prst="wedgeRectCallout">
                <a:avLst>
                  <a:gd name="adj1" fmla="val -252"/>
                  <a:gd name="adj2" fmla="val 105474"/>
                </a:avLst>
              </a:prstGeom>
              <a:blipFill>
                <a:blip r:embed="rId5"/>
                <a:stretch>
                  <a:fillRect l="-439" t="-885" r="-263"/>
                </a:stretch>
              </a:blipFill>
              <a:ln w="381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/>
              <p:cNvSpPr/>
              <p:nvPr/>
            </p:nvSpPr>
            <p:spPr>
              <a:xfrm>
                <a:off x="9453904" y="4102019"/>
                <a:ext cx="1546642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3200" i="1" smtClean="0">
                          <a:latin typeface="Cambria Math" panose="02040503050406030204" pitchFamily="18" charset="0"/>
                        </a:rPr>
                        <m:t>/</m:t>
                      </m:r>
                      <m:sSub>
                        <m:sSubPr>
                          <m:ctrlPr>
                            <a:rPr lang="en-IN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IN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IN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IN" sz="3200" b="1"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  <m:sup>
                                  <m:r>
                                    <a:rPr lang="en-IN" sz="32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p>
                              </m:sSup>
                            </m:e>
                          </m:d>
                        </m:e>
                        <m:sub>
                          <m:r>
                            <a:rPr lang="en-IN" sz="32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IN" sz="3200" dirty="0"/>
              </a:p>
            </p:txBody>
          </p:sp>
        </mc:Choice>
        <mc:Fallback xmlns="">
          <p:sp>
            <p:nvSpPr>
              <p:cNvPr id="25" name="Rectangle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3904" y="4102019"/>
                <a:ext cx="1546642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ectangular Callout 19"/>
          <p:cNvSpPr/>
          <p:nvPr/>
        </p:nvSpPr>
        <p:spPr>
          <a:xfrm>
            <a:off x="6024470" y="2552755"/>
            <a:ext cx="4081923" cy="857662"/>
          </a:xfrm>
          <a:prstGeom prst="wedgeRectCallout">
            <a:avLst>
              <a:gd name="adj1" fmla="val -67389"/>
              <a:gd name="adj2" fmla="val 83911"/>
            </a:avLst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 smtClean="0">
                <a:solidFill>
                  <a:schemeClr val="tx1"/>
                </a:solidFill>
                <a:latin typeface="+mj-lt"/>
              </a:rPr>
              <a:t>Good to periodically normalize to prevent overflow errors </a:t>
            </a:r>
          </a:p>
        </p:txBody>
      </p:sp>
      <p:sp>
        <p:nvSpPr>
          <p:cNvPr id="21" name="Rectangular Callout 20"/>
          <p:cNvSpPr/>
          <p:nvPr/>
        </p:nvSpPr>
        <p:spPr>
          <a:xfrm>
            <a:off x="6024470" y="3606342"/>
            <a:ext cx="4199939" cy="857662"/>
          </a:xfrm>
          <a:prstGeom prst="wedgeRectCallout">
            <a:avLst>
              <a:gd name="adj1" fmla="val -67389"/>
              <a:gd name="adj2" fmla="val -34684"/>
            </a:avLst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 smtClean="0">
                <a:solidFill>
                  <a:schemeClr val="tx1"/>
                </a:solidFill>
                <a:latin typeface="+mj-lt"/>
              </a:rPr>
              <a:t>Can show that doesn’t affect the working of the </a:t>
            </a:r>
            <a:r>
              <a:rPr lang="en-IN" sz="2400" dirty="0" err="1" smtClean="0">
                <a:solidFill>
                  <a:schemeClr val="tx1"/>
                </a:solidFill>
                <a:latin typeface="+mj-lt"/>
              </a:rPr>
              <a:t>algo</a:t>
            </a:r>
            <a:r>
              <a:rPr lang="en-IN" sz="2400" dirty="0" smtClean="0">
                <a:solidFill>
                  <a:schemeClr val="tx1"/>
                </a:solidFill>
                <a:latin typeface="+mj-lt"/>
              </a:rPr>
              <a:t> in any way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10385075" y="5442573"/>
            <a:ext cx="1468606" cy="1238929"/>
            <a:chOff x="12383748" y="1219011"/>
            <a:chExt cx="1862104" cy="1570887"/>
          </a:xfrm>
        </p:grpSpPr>
        <p:sp>
          <p:nvSpPr>
            <p:cNvPr id="27" name="Freeform 26"/>
            <p:cNvSpPr/>
            <p:nvPr/>
          </p:nvSpPr>
          <p:spPr>
            <a:xfrm>
              <a:off x="12383748" y="1219011"/>
              <a:ext cx="1862104" cy="1570887"/>
            </a:xfrm>
            <a:custGeom>
              <a:avLst/>
              <a:gdLst>
                <a:gd name="connsiteX0" fmla="*/ 720726 w 1441452"/>
                <a:gd name="connsiteY0" fmla="*/ 0 h 1216022"/>
                <a:gd name="connsiteX1" fmla="*/ 1437731 w 1441452"/>
                <a:gd name="connsiteY1" fmla="*/ 718294 h 1216022"/>
                <a:gd name="connsiteX2" fmla="*/ 1441452 w 1441452"/>
                <a:gd name="connsiteY2" fmla="*/ 800098 h 1216022"/>
                <a:gd name="connsiteX3" fmla="*/ 1426809 w 1441452"/>
                <a:gd name="connsiteY3" fmla="*/ 883920 h 1216022"/>
                <a:gd name="connsiteX4" fmla="*/ 720726 w 1441452"/>
                <a:gd name="connsiteY4" fmla="*/ 1216022 h 1216022"/>
                <a:gd name="connsiteX5" fmla="*/ 14643 w 1441452"/>
                <a:gd name="connsiteY5" fmla="*/ 883920 h 1216022"/>
                <a:gd name="connsiteX6" fmla="*/ 0 w 1441452"/>
                <a:gd name="connsiteY6" fmla="*/ 800098 h 1216022"/>
                <a:gd name="connsiteX7" fmla="*/ 3721 w 1441452"/>
                <a:gd name="connsiteY7" fmla="*/ 718294 h 1216022"/>
                <a:gd name="connsiteX8" fmla="*/ 720726 w 1441452"/>
                <a:gd name="connsiteY8" fmla="*/ 0 h 1216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41452" h="1216022">
                  <a:moveTo>
                    <a:pt x="720726" y="0"/>
                  </a:moveTo>
                  <a:cubicBezTo>
                    <a:pt x="1093894" y="0"/>
                    <a:pt x="1400823" y="314839"/>
                    <a:pt x="1437731" y="718294"/>
                  </a:cubicBezTo>
                  <a:lnTo>
                    <a:pt x="1441452" y="800098"/>
                  </a:lnTo>
                  <a:lnTo>
                    <a:pt x="1426809" y="883920"/>
                  </a:lnTo>
                  <a:cubicBezTo>
                    <a:pt x="1359604" y="1073450"/>
                    <a:pt x="1069016" y="1216022"/>
                    <a:pt x="720726" y="1216022"/>
                  </a:cubicBezTo>
                  <a:cubicBezTo>
                    <a:pt x="372436" y="1216022"/>
                    <a:pt x="81848" y="1073450"/>
                    <a:pt x="14643" y="883920"/>
                  </a:cubicBezTo>
                  <a:lnTo>
                    <a:pt x="0" y="800098"/>
                  </a:lnTo>
                  <a:lnTo>
                    <a:pt x="3721" y="718294"/>
                  </a:lnTo>
                  <a:cubicBezTo>
                    <a:pt x="40630" y="314839"/>
                    <a:pt x="347558" y="0"/>
                    <a:pt x="720726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8" name="Freeform 27"/>
            <p:cNvSpPr/>
            <p:nvPr/>
          </p:nvSpPr>
          <p:spPr>
            <a:xfrm rot="10800000">
              <a:off x="12542947" y="1611492"/>
              <a:ext cx="1543705" cy="969673"/>
            </a:xfrm>
            <a:custGeom>
              <a:avLst/>
              <a:gdLst>
                <a:gd name="connsiteX0" fmla="*/ 597490 w 1194980"/>
                <a:gd name="connsiteY0" fmla="*/ 0 h 750623"/>
                <a:gd name="connsiteX1" fmla="*/ 1194980 w 1194980"/>
                <a:gd name="connsiteY1" fmla="*/ 278342 h 750623"/>
                <a:gd name="connsiteX2" fmla="*/ 597490 w 1194980"/>
                <a:gd name="connsiteY2" fmla="*/ 750623 h 750623"/>
                <a:gd name="connsiteX3" fmla="*/ 0 w 1194980"/>
                <a:gd name="connsiteY3" fmla="*/ 278342 h 750623"/>
                <a:gd name="connsiteX4" fmla="*/ 597490 w 1194980"/>
                <a:gd name="connsiteY4" fmla="*/ 0 h 750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4980" h="750623">
                  <a:moveTo>
                    <a:pt x="597490" y="0"/>
                  </a:moveTo>
                  <a:cubicBezTo>
                    <a:pt x="927475" y="0"/>
                    <a:pt x="1194980" y="124618"/>
                    <a:pt x="1194980" y="278342"/>
                  </a:cubicBezTo>
                  <a:cubicBezTo>
                    <a:pt x="1194980" y="539176"/>
                    <a:pt x="927475" y="750623"/>
                    <a:pt x="597490" y="750623"/>
                  </a:cubicBezTo>
                  <a:cubicBezTo>
                    <a:pt x="267505" y="750623"/>
                    <a:pt x="0" y="539176"/>
                    <a:pt x="0" y="278342"/>
                  </a:cubicBezTo>
                  <a:cubicBezTo>
                    <a:pt x="0" y="124618"/>
                    <a:pt x="267505" y="0"/>
                    <a:pt x="597490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9" name="Freeform 28"/>
            <p:cNvSpPr/>
            <p:nvPr/>
          </p:nvSpPr>
          <p:spPr>
            <a:xfrm>
              <a:off x="13314800" y="1219011"/>
              <a:ext cx="931052" cy="1570887"/>
            </a:xfrm>
            <a:custGeom>
              <a:avLst/>
              <a:gdLst>
                <a:gd name="connsiteX0" fmla="*/ 0 w 720726"/>
                <a:gd name="connsiteY0" fmla="*/ 0 h 1216022"/>
                <a:gd name="connsiteX1" fmla="*/ 717005 w 720726"/>
                <a:gd name="connsiteY1" fmla="*/ 718294 h 1216022"/>
                <a:gd name="connsiteX2" fmla="*/ 720726 w 720726"/>
                <a:gd name="connsiteY2" fmla="*/ 800098 h 1216022"/>
                <a:gd name="connsiteX3" fmla="*/ 706083 w 720726"/>
                <a:gd name="connsiteY3" fmla="*/ 883920 h 1216022"/>
                <a:gd name="connsiteX4" fmla="*/ 0 w 720726"/>
                <a:gd name="connsiteY4" fmla="*/ 1216022 h 1216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0726" h="1216022">
                  <a:moveTo>
                    <a:pt x="0" y="0"/>
                  </a:moveTo>
                  <a:cubicBezTo>
                    <a:pt x="373168" y="0"/>
                    <a:pt x="680097" y="314839"/>
                    <a:pt x="717005" y="718294"/>
                  </a:cubicBezTo>
                  <a:lnTo>
                    <a:pt x="720726" y="800098"/>
                  </a:lnTo>
                  <a:lnTo>
                    <a:pt x="706083" y="883920"/>
                  </a:lnTo>
                  <a:cubicBezTo>
                    <a:pt x="638878" y="1073450"/>
                    <a:pt x="348290" y="1216022"/>
                    <a:pt x="0" y="1216022"/>
                  </a:cubicBezTo>
                  <a:close/>
                </a:path>
              </a:pathLst>
            </a:custGeom>
            <a:solidFill>
              <a:schemeClr val="tx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0" name="Oval 29"/>
            <p:cNvSpPr/>
            <p:nvPr/>
          </p:nvSpPr>
          <p:spPr>
            <a:xfrm rot="1665767">
              <a:off x="12772445" y="2008188"/>
              <a:ext cx="462622" cy="333492"/>
            </a:xfrm>
            <a:prstGeom prst="ellipse">
              <a:avLst/>
            </a:prstGeom>
            <a:pattFill prst="dkHorz">
              <a:fgClr>
                <a:schemeClr val="tx1"/>
              </a:fgClr>
              <a:bgClr>
                <a:schemeClr val="accent3">
                  <a:lumMod val="75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1" name="Oval 30"/>
            <p:cNvSpPr/>
            <p:nvPr/>
          </p:nvSpPr>
          <p:spPr>
            <a:xfrm rot="19934233" flipV="1">
              <a:off x="13397236" y="2008187"/>
              <a:ext cx="462622" cy="333492"/>
            </a:xfrm>
            <a:prstGeom prst="ellipse">
              <a:avLst/>
            </a:prstGeom>
            <a:pattFill prst="dkHorz">
              <a:fgClr>
                <a:schemeClr val="tx1"/>
              </a:fgClr>
              <a:bgClr>
                <a:schemeClr val="accent3">
                  <a:lumMod val="75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ular Callout 31"/>
              <p:cNvSpPr/>
              <p:nvPr/>
            </p:nvSpPr>
            <p:spPr>
              <a:xfrm>
                <a:off x="626724" y="5293087"/>
                <a:ext cx="9720278" cy="1315308"/>
              </a:xfrm>
              <a:prstGeom prst="wedgeRectCallout">
                <a:avLst>
                  <a:gd name="adj1" fmla="val 56771"/>
                  <a:gd name="adj2" fmla="val 53129"/>
                </a:avLst>
              </a:prstGeom>
              <a:solidFill>
                <a:schemeClr val="bg1"/>
              </a:solidFill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sz="2400" dirty="0" smtClean="0">
                    <a:solidFill>
                      <a:schemeClr val="tx1"/>
                    </a:solidFill>
                    <a:latin typeface="+mj-lt"/>
                  </a:rPr>
                  <a:t>The Power Method is fast – guaranteed to return an estimate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IN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IN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IN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IN" sz="2400" b="1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𝐯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IN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p>
                            <m:r>
                              <a:rPr lang="en-IN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IN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IN" sz="2400" b="1" i="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𝐯</m:t>
                                </m:r>
                              </m:e>
                              <m:sup>
                                <m:r>
                                  <a:rPr lang="en-IN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p>
                          </m:e>
                        </m:d>
                      </m:e>
                      <m:sub>
                        <m: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I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I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IN" sz="2400" dirty="0" smtClean="0">
                    <a:solidFill>
                      <a:schemeClr val="tx1"/>
                    </a:solidFill>
                    <a:latin typeface="+mj-lt"/>
                  </a:rPr>
                  <a:t> in at most </a:t>
                </a:r>
                <a14:m>
                  <m:oMath xmlns:m="http://schemas.openxmlformats.org/officeDocument/2006/math">
                    <m:r>
                      <a:rPr lang="en-I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I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𝒪</m:t>
                    </m:r>
                    <m:d>
                      <m:dPr>
                        <m:ctrlP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func>
                          <m:funcPr>
                            <m:ctrlPr>
                              <a:rPr lang="en-I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IN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f>
                              <m:fPr>
                                <m:ctrlPr>
                                  <a:rPr lang="en-IN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IN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IN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𝜖</m:t>
                                </m:r>
                              </m:den>
                            </m:f>
                          </m:e>
                        </m:func>
                      </m:e>
                    </m:d>
                  </m:oMath>
                </a14:m>
                <a:r>
                  <a:rPr lang="en-IN" sz="2400" dirty="0" smtClean="0">
                    <a:solidFill>
                      <a:schemeClr val="tx1"/>
                    </a:solidFill>
                    <a:latin typeface="+mj-lt"/>
                  </a:rPr>
                  <a:t> iterations (proof beyond CS771). To find smaller </a:t>
                </a:r>
                <a:r>
                  <a:rPr lang="en-IN" sz="2400" dirty="0" err="1" smtClean="0">
                    <a:solidFill>
                      <a:schemeClr val="tx1"/>
                    </a:solidFill>
                    <a:latin typeface="+mj-lt"/>
                  </a:rPr>
                  <a:t>eigenpairs</a:t>
                </a:r>
                <a:r>
                  <a:rPr lang="en-IN" sz="2400" dirty="0" smtClean="0">
                    <a:solidFill>
                      <a:schemeClr val="tx1"/>
                    </a:solidFill>
                    <a:latin typeface="+mj-lt"/>
                  </a:rPr>
                  <a:t>, we “peel” off largest </a:t>
                </a:r>
                <a:r>
                  <a:rPr lang="en-IN" sz="2400" dirty="0" err="1" smtClean="0">
                    <a:solidFill>
                      <a:schemeClr val="tx1"/>
                    </a:solidFill>
                    <a:latin typeface="+mj-lt"/>
                  </a:rPr>
                  <a:t>eigenpair</a:t>
                </a:r>
                <a:r>
                  <a:rPr lang="en-IN" sz="2400" dirty="0" smtClean="0">
                    <a:solidFill>
                      <a:schemeClr val="tx1"/>
                    </a:solidFill>
                    <a:latin typeface="+mj-lt"/>
                  </a:rPr>
                  <a:t> we have found and repeat process</a:t>
                </a:r>
              </a:p>
            </p:txBody>
          </p:sp>
        </mc:Choice>
        <mc:Fallback xmlns="">
          <p:sp>
            <p:nvSpPr>
              <p:cNvPr id="32" name="Rectangular Callout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724" y="5293087"/>
                <a:ext cx="9720278" cy="1315308"/>
              </a:xfrm>
              <a:prstGeom prst="wedgeRectCallout">
                <a:avLst>
                  <a:gd name="adj1" fmla="val 56771"/>
                  <a:gd name="adj2" fmla="val 53129"/>
                </a:avLst>
              </a:prstGeom>
              <a:blipFill>
                <a:blip r:embed="rId7"/>
                <a:stretch>
                  <a:fillRect l="-761" t="-3930" b="-7860"/>
                </a:stretch>
              </a:blipFill>
              <a:ln w="381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26039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build="p"/>
      <p:bldP spid="19" grpId="0" animBg="1"/>
      <p:bldP spid="23" grpId="0"/>
      <p:bldP spid="24" grpId="0" animBg="1"/>
      <p:bldP spid="25" grpId="0"/>
      <p:bldP spid="20" grpId="0" animBg="1"/>
      <p:bldP spid="21" grpId="0" animBg="1"/>
      <p:bldP spid="3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The Peeling Method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B8E69-23A9-4619-9CFE-E27BFD8A78F9}" type="slidenum">
              <a:rPr lang="en-US" smtClean="0"/>
              <a:t>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134659" y="1334848"/>
                <a:ext cx="9922682" cy="4164345"/>
              </a:xfrm>
              <a:prstGeom prst="rect">
                <a:avLst/>
              </a:prstGeom>
              <a:noFill/>
              <a:ln w="38100">
                <a:solidFill>
                  <a:srgbClr val="7030A0"/>
                </a:solidFill>
                <a:prstDash val="dash"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3600" b="1" dirty="0" smtClean="0">
                    <a:latin typeface="+mj-lt"/>
                  </a:rPr>
                  <a:t>THE PEELING METHOD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IN" sz="3200" b="1" dirty="0" smtClean="0">
                    <a:latin typeface="+mj-lt"/>
                  </a:rPr>
                  <a:t>Input</a:t>
                </a:r>
                <a:r>
                  <a:rPr lang="en-IN" sz="3200" dirty="0" smtClean="0">
                    <a:latin typeface="+mj-lt"/>
                  </a:rPr>
                  <a:t>: square symmetric matrix </a:t>
                </a:r>
                <a14:m>
                  <m:oMath xmlns:m="http://schemas.openxmlformats.org/officeDocument/2006/math">
                    <m:r>
                      <a:rPr lang="en-IN" sz="3200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IN" sz="3200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IN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IN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en-IN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IN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endParaRPr lang="en-IN" sz="3200" dirty="0" smtClean="0">
                  <a:latin typeface="+mj-lt"/>
                </a:endParaRP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IN" sz="3200" dirty="0" smtClean="0">
                    <a:latin typeface="+mj-lt"/>
                  </a:rPr>
                  <a:t>Initialize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32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IN" sz="3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r>
                      <a:rPr lang="en-IN" sz="3200" b="0" i="1" smtClean="0">
                        <a:latin typeface="Cambria Math" panose="02040503050406030204" pitchFamily="18" charset="0"/>
                      </a:rPr>
                      <m:t>←</m:t>
                    </m:r>
                    <m:r>
                      <a:rPr lang="en-IN" sz="32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sz="3200" dirty="0" smtClean="0">
                  <a:latin typeface="+mj-lt"/>
                </a:endParaRP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IN" sz="3200" dirty="0" smtClean="0">
                    <a:latin typeface="+mj-lt"/>
                  </a:rPr>
                  <a:t>For </a:t>
                </a:r>
                <a14:m>
                  <m:oMath xmlns:m="http://schemas.openxmlformats.org/officeDocument/2006/math">
                    <m:r>
                      <a:rPr lang="en-IN" sz="3200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IN" sz="3200" b="0" i="1" smtClean="0">
                        <a:latin typeface="Cambria Math" panose="02040503050406030204" pitchFamily="18" charset="0"/>
                      </a:rPr>
                      <m:t>=1,…,</m:t>
                    </m:r>
                    <m:r>
                      <a:rPr lang="en-IN" sz="32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IN" sz="3200" b="0" dirty="0" smtClean="0">
                  <a:latin typeface="+mj-lt"/>
                </a:endParaRPr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en-IN" sz="3200" dirty="0" smtClean="0">
                    <a:latin typeface="+mj-lt"/>
                  </a:rPr>
                  <a:t>Let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N" sz="32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IN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IN" sz="3200" b="0" i="1" smtClean="0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</m:acc>
                          </m:e>
                          <m:sub>
                            <m:r>
                              <a:rPr lang="en-IN" sz="3200" b="0" i="1" dirty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IN" sz="3200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IN" sz="32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IN" sz="32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IN" sz="3200" b="1">
                                    <a:latin typeface="Cambria Math" panose="02040503050406030204" pitchFamily="18" charset="0"/>
                                  </a:rPr>
                                  <m:t>𝐯</m:t>
                                </m:r>
                              </m:e>
                            </m:acc>
                          </m:e>
                          <m:sub>
                            <m:r>
                              <a:rPr lang="en-IN" sz="3200" b="0" i="1" dirty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IN" sz="3200" b="0" i="1" smtClean="0">
                        <a:latin typeface="Cambria Math" panose="02040503050406030204" pitchFamily="18" charset="0"/>
                      </a:rPr>
                      <m:t>←</m:t>
                    </m:r>
                    <m:r>
                      <m:rPr>
                        <m:nor/>
                      </m:rPr>
                      <a:rPr lang="en-IN" sz="3200" b="0" i="0" smtClean="0">
                        <a:latin typeface="+mj-lt"/>
                      </a:rPr>
                      <m:t>POWER</m:t>
                    </m:r>
                    <m:r>
                      <m:rPr>
                        <m:nor/>
                      </m:rPr>
                      <a:rPr lang="en-IN" sz="3200" b="0" i="0" smtClean="0">
                        <a:latin typeface="+mj-lt"/>
                      </a:rPr>
                      <m:t>−</m:t>
                    </m:r>
                    <m:r>
                      <m:rPr>
                        <m:nor/>
                      </m:rPr>
                      <a:rPr lang="en-IN" sz="3200" b="0" i="0" smtClean="0">
                        <a:latin typeface="+mj-lt"/>
                      </a:rPr>
                      <m:t>METHOD</m:t>
                    </m:r>
                    <m:d>
                      <m:dPr>
                        <m:ctrlPr>
                          <a:rPr lang="en-IN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IN" sz="3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32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en-IN" sz="32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IN" sz="32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e>
                    </m:d>
                  </m:oMath>
                </a14:m>
                <a:endParaRPr lang="en-IN" sz="3200" b="0" dirty="0" smtClean="0">
                  <a:latin typeface="+mj-lt"/>
                </a:endParaRPr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en-IN" sz="3200" dirty="0" smtClean="0">
                    <a:latin typeface="+mj-lt"/>
                  </a:rPr>
                  <a:t>Let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32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IN" sz="32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p>
                    </m:sSup>
                    <m:r>
                      <a:rPr lang="en-IN" sz="3200" b="0" i="1" smtClean="0">
                        <a:latin typeface="Cambria Math" panose="02040503050406030204" pitchFamily="18" charset="0"/>
                      </a:rPr>
                      <m:t>←</m:t>
                    </m:r>
                    <m:sSup>
                      <m:sSupPr>
                        <m:ctrlPr>
                          <a:rPr lang="en-IN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32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IN" sz="32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IN" sz="32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IN" sz="32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IN" sz="3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IN" sz="32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IN" sz="3200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</m:acc>
                      </m:e>
                      <m:sub>
                        <m:r>
                          <a:rPr lang="en-IN" sz="3200" i="1" dirty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IN" sz="3200" b="0" i="1" dirty="0" smtClean="0">
                        <a:latin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en-IN" sz="3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IN" sz="3200" b="1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IN" sz="3200" b="1">
                                <a:latin typeface="Cambria Math" panose="02040503050406030204" pitchFamily="18" charset="0"/>
                              </a:rPr>
                              <m:t>𝐯</m:t>
                            </m:r>
                          </m:e>
                        </m:acc>
                      </m:e>
                      <m:sub>
                        <m:r>
                          <a:rPr lang="en-IN" sz="3200" i="1" dirty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sSup>
                      <m:sSupPr>
                        <m:ctrlPr>
                          <a:rPr lang="en-IN" sz="32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IN" sz="3200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IN" sz="3200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IN" sz="32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IN" sz="3200" b="1">
                                        <a:latin typeface="Cambria Math" panose="02040503050406030204" pitchFamily="18" charset="0"/>
                                      </a:rPr>
                                      <m:t>𝐯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IN" sz="3200" i="1" dirty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IN" sz="3200" b="0" i="1" dirty="0" smtClean="0"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</m:oMath>
                </a14:m>
                <a:endParaRPr lang="en-US" sz="3200" dirty="0" smtClean="0">
                  <a:latin typeface="+mj-lt"/>
                </a:endParaRP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IN" sz="3200" dirty="0" smtClean="0">
                    <a:latin typeface="+mj-lt"/>
                  </a:rPr>
                  <a:t>Return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IN" sz="32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IN" sz="3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IN" sz="3200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IN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IN" sz="3200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IN" sz="3200" i="1" dirty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IN" sz="3200" i="1" dirty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IN" sz="3200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IN" sz="32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IN" sz="3200" b="1">
                                        <a:latin typeface="Cambria Math" panose="02040503050406030204" pitchFamily="18" charset="0"/>
                                      </a:rPr>
                                      <m:t>𝐯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IN" sz="3200" i="1" dirty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IN" sz="32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IN" sz="32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IN" sz="32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bSup>
                  </m:oMath>
                </a14:m>
                <a:endParaRPr lang="en-US" sz="3200" dirty="0" smtClean="0">
                  <a:latin typeface="+mj-lt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4659" y="1334848"/>
                <a:ext cx="9922682" cy="4164345"/>
              </a:xfrm>
              <a:prstGeom prst="rect">
                <a:avLst/>
              </a:prstGeom>
              <a:blipFill>
                <a:blip r:embed="rId2"/>
                <a:stretch>
                  <a:fillRect l="-1408" t="-1887" b="-581"/>
                </a:stretch>
              </a:blipFill>
              <a:ln w="38100">
                <a:solidFill>
                  <a:srgbClr val="7030A0"/>
                </a:solidFill>
                <a:prstDash val="dash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945834" y="5803024"/>
                <a:ext cx="10764385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32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IN" sz="320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N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3200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IN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p>
                        <m:sSupPr>
                          <m:ctrlPr>
                            <a:rPr lang="en-IN" sz="3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IN" sz="3200" b="1" i="0" smtClean="0"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sup>
                          <m:r>
                            <a:rPr lang="en-IN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sSup>
                        <m:sSupPr>
                          <m:ctrlPr>
                            <a:rPr lang="en-IN" sz="3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IN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IN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nor/>
                                    </m:rPr>
                                    <a:rPr lang="en-IN" sz="3200" b="1" i="0" smtClean="0">
                                      <a:latin typeface="Cambria Math" panose="02040503050406030204" pitchFamily="18" charset="0"/>
                                    </a:rPr>
                                    <m:t>v</m:t>
                                  </m:r>
                                </m:e>
                                <m:sup>
                                  <m:r>
                                    <a:rPr lang="en-IN" sz="32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IN" sz="3200" i="1">
                              <a:latin typeface="Cambria Math" panose="02040503050406030204" pitchFamily="18" charset="0"/>
                            </a:rPr>
                            <m:t>⊤</m:t>
                          </m:r>
                        </m:sup>
                      </m:sSup>
                      <m:r>
                        <a:rPr lang="en-IN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IN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3200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IN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lang="en-IN" sz="3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IN" sz="3200" b="1" i="0" smtClean="0"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sup>
                          <m:r>
                            <a:rPr lang="en-IN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IN" sz="3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IN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IN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nor/>
                                    </m:rPr>
                                    <a:rPr lang="en-IN" sz="3200" b="1" i="0" smtClean="0">
                                      <a:latin typeface="Cambria Math" panose="02040503050406030204" pitchFamily="18" charset="0"/>
                                    </a:rPr>
                                    <m:t>v</m:t>
                                  </m:r>
                                </m:e>
                                <m:sup>
                                  <m:r>
                                    <a:rPr lang="en-IN" sz="3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IN" sz="3200" i="1">
                              <a:latin typeface="Cambria Math" panose="02040503050406030204" pitchFamily="18" charset="0"/>
                            </a:rPr>
                            <m:t>⊤</m:t>
                          </m:r>
                        </m:sup>
                      </m:sSup>
                      <m:r>
                        <a:rPr lang="en-IN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IN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3200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IN" sz="32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p>
                        <m:sSupPr>
                          <m:ctrlPr>
                            <a:rPr lang="en-IN" sz="3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IN" sz="3200" b="1" i="0" smtClean="0"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sup>
                          <m:r>
                            <a:rPr lang="en-IN" sz="32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sSup>
                        <m:sSupPr>
                          <m:ctrlPr>
                            <a:rPr lang="en-IN" sz="3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IN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IN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nor/>
                                    </m:rPr>
                                    <a:rPr lang="en-IN" sz="3200" b="1" i="0" smtClean="0">
                                      <a:latin typeface="Cambria Math" panose="02040503050406030204" pitchFamily="18" charset="0"/>
                                    </a:rPr>
                                    <m:t>v</m:t>
                                  </m:r>
                                </m:e>
                                <m:sup>
                                  <m:r>
                                    <a:rPr lang="en-IN" sz="32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IN" sz="3200" i="1">
                              <a:latin typeface="Cambria Math" panose="02040503050406030204" pitchFamily="18" charset="0"/>
                            </a:rPr>
                            <m:t>⊤</m:t>
                          </m:r>
                        </m:sup>
                      </m:sSup>
                      <m:r>
                        <a:rPr lang="en-IN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IN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3200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IN" sz="32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sSup>
                        <m:sSupPr>
                          <m:ctrlPr>
                            <a:rPr lang="en-IN" sz="3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IN" sz="3200" b="1" i="0" smtClean="0"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sup>
                          <m:r>
                            <a:rPr lang="en-IN" sz="32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sSup>
                        <m:sSupPr>
                          <m:ctrlPr>
                            <a:rPr lang="en-IN" sz="3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IN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IN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nor/>
                                    </m:rPr>
                                    <a:rPr lang="en-IN" sz="3200" b="1" i="0" smtClean="0">
                                      <a:latin typeface="Cambria Math" panose="02040503050406030204" pitchFamily="18" charset="0"/>
                                    </a:rPr>
                                    <m:t>v</m:t>
                                  </m:r>
                                </m:e>
                                <m:sup>
                                  <m:r>
                                    <a:rPr lang="en-IN" sz="3200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IN" sz="3200" i="1">
                              <a:latin typeface="Cambria Math" panose="02040503050406030204" pitchFamily="18" charset="0"/>
                            </a:rPr>
                            <m:t>⊤</m:t>
                          </m:r>
                        </m:sup>
                      </m:sSup>
                      <m:r>
                        <a:rPr lang="en-IN" sz="3200" b="0" i="1" smtClean="0">
                          <a:latin typeface="Cambria Math" panose="02040503050406030204" pitchFamily="18" charset="0"/>
                        </a:rPr>
                        <m:t>+…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834" y="5803024"/>
                <a:ext cx="10764385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/>
          <p:cNvSpPr/>
          <p:nvPr/>
        </p:nvSpPr>
        <p:spPr>
          <a:xfrm>
            <a:off x="1826110" y="5811314"/>
            <a:ext cx="2229978" cy="651699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056088" y="5754263"/>
            <a:ext cx="2229978" cy="651699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286066" y="5754263"/>
            <a:ext cx="2229978" cy="651699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ular Callout 9"/>
              <p:cNvSpPr/>
              <p:nvPr/>
            </p:nvSpPr>
            <p:spPr>
              <a:xfrm>
                <a:off x="7401055" y="4212404"/>
                <a:ext cx="4701902" cy="1178537"/>
              </a:xfrm>
              <a:prstGeom prst="wedgeRectCallout">
                <a:avLst>
                  <a:gd name="adj1" fmla="val -67389"/>
                  <a:gd name="adj2" fmla="val 83911"/>
                </a:avLst>
              </a:prstGeom>
              <a:solidFill>
                <a:schemeClr val="bg1"/>
              </a:solidFill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sz="2400" dirty="0" smtClean="0">
                    <a:solidFill>
                      <a:schemeClr val="tx1"/>
                    </a:solidFill>
                    <a:latin typeface="+mj-lt"/>
                  </a:rPr>
                  <a:t>Some residue might still be left due to inaccurate estimation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I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  <m:sup>
                        <m: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p>
                    </m:sSup>
                  </m:oMath>
                </a14:m>
                <a:r>
                  <a:rPr lang="en-IN" sz="2400" dirty="0" smtClean="0">
                    <a:solidFill>
                      <a:schemeClr val="tx1"/>
                    </a:solidFill>
                    <a:latin typeface="+mj-lt"/>
                  </a:rPr>
                  <a:t> but </a:t>
                </a:r>
                <a:r>
                  <a:rPr lang="en-IN" sz="2400" dirty="0">
                    <a:solidFill>
                      <a:schemeClr val="tx1"/>
                    </a:solidFill>
                    <a:latin typeface="+mj-lt"/>
                  </a:rPr>
                  <a:t>usually </a:t>
                </a:r>
                <a:r>
                  <a:rPr lang="en-IN" sz="2400" dirty="0" smtClean="0">
                    <a:solidFill>
                      <a:schemeClr val="tx1"/>
                    </a:solidFill>
                    <a:latin typeface="+mj-lt"/>
                  </a:rPr>
                  <a:t>small if </a:t>
                </a:r>
                <a14:m>
                  <m:oMath xmlns:m="http://schemas.openxmlformats.org/officeDocument/2006/math">
                    <m:r>
                      <a:rPr lang="en-I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400" dirty="0" smtClean="0">
                    <a:solidFill>
                      <a:schemeClr val="tx1"/>
                    </a:solidFill>
                    <a:latin typeface="+mj-lt"/>
                  </a:rPr>
                  <a:t> sufficiently large</a:t>
                </a:r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0" name="Rectangular Callout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1055" y="4212404"/>
                <a:ext cx="4701902" cy="1178537"/>
              </a:xfrm>
              <a:prstGeom prst="wedgeRectCallout">
                <a:avLst>
                  <a:gd name="adj1" fmla="val -67389"/>
                  <a:gd name="adj2" fmla="val 83911"/>
                </a:avLst>
              </a:prstGeom>
              <a:blipFill>
                <a:blip r:embed="rId4"/>
                <a:stretch>
                  <a:fillRect t="-3774" r="-2412"/>
                </a:stretch>
              </a:blipFill>
              <a:ln w="381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ular Callout 10"/>
          <p:cNvSpPr/>
          <p:nvPr/>
        </p:nvSpPr>
        <p:spPr>
          <a:xfrm>
            <a:off x="7401055" y="3560181"/>
            <a:ext cx="2728482" cy="543971"/>
          </a:xfrm>
          <a:prstGeom prst="wedgeRectCallout">
            <a:avLst>
              <a:gd name="adj1" fmla="val -67389"/>
              <a:gd name="adj2" fmla="val 83911"/>
            </a:avLst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 smtClean="0">
                <a:solidFill>
                  <a:schemeClr val="tx1"/>
                </a:solidFill>
                <a:latin typeface="+mj-lt"/>
              </a:rPr>
              <a:t>The “peeling” step</a:t>
            </a:r>
            <a:endParaRPr lang="en-US" sz="2400" dirty="0">
              <a:solidFill>
                <a:schemeClr val="tx1"/>
              </a:solidFill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ular Callout 11"/>
              <p:cNvSpPr/>
              <p:nvPr/>
            </p:nvSpPr>
            <p:spPr>
              <a:xfrm>
                <a:off x="5171077" y="1786926"/>
                <a:ext cx="4768382" cy="1039473"/>
              </a:xfrm>
              <a:prstGeom prst="wedgeRectCallout">
                <a:avLst>
                  <a:gd name="adj1" fmla="val -67389"/>
                  <a:gd name="adj2" fmla="val 83911"/>
                </a:avLst>
              </a:prstGeom>
              <a:solidFill>
                <a:schemeClr val="bg1"/>
              </a:solidFill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sz="2400" dirty="0" smtClean="0">
                    <a:solidFill>
                      <a:schemeClr val="tx1"/>
                    </a:solidFill>
                    <a:latin typeface="+mj-lt"/>
                  </a:rPr>
                  <a:t>Takes overall </a:t>
                </a:r>
                <a14:m>
                  <m:oMath xmlns:m="http://schemas.openxmlformats.org/officeDocument/2006/math">
                    <m:r>
                      <a:rPr lang="en-IN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𝒪</m:t>
                    </m:r>
                    <m:d>
                      <m:dPr>
                        <m:ctrlP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sSup>
                          <m:sSupPr>
                            <m:ctrlPr>
                              <a:rPr lang="en-I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I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sz="2400" dirty="0" smtClean="0">
                    <a:solidFill>
                      <a:schemeClr val="tx1"/>
                    </a:solidFill>
                    <a:latin typeface="+mj-lt"/>
                  </a:rPr>
                  <a:t> time to return the top </a:t>
                </a:r>
                <a14:m>
                  <m:oMath xmlns:m="http://schemas.openxmlformats.org/officeDocument/2006/math">
                    <m:r>
                      <a:rPr lang="en-I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400" dirty="0" smtClean="0">
                    <a:solidFill>
                      <a:schemeClr val="tx1"/>
                    </a:solidFill>
                    <a:latin typeface="+mj-lt"/>
                  </a:rPr>
                  <a:t> leading </a:t>
                </a:r>
                <a:r>
                  <a:rPr lang="en-US" sz="2400" dirty="0" err="1" smtClean="0">
                    <a:solidFill>
                      <a:schemeClr val="tx1"/>
                    </a:solidFill>
                    <a:latin typeface="+mj-lt"/>
                  </a:rPr>
                  <a:t>eigenpairs</a:t>
                </a:r>
                <a:r>
                  <a:rPr lang="en-US" sz="2400" dirty="0" smtClean="0">
                    <a:solidFill>
                      <a:schemeClr val="tx1"/>
                    </a:solidFill>
                    <a:latin typeface="+mj-lt"/>
                  </a:rPr>
                  <a:t> of </a:t>
                </a:r>
                <a14:m>
                  <m:oMath xmlns:m="http://schemas.openxmlformats.org/officeDocument/2006/math">
                    <m:r>
                      <a:rPr lang="en-I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2" name="Rectangular Callout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1077" y="1786926"/>
                <a:ext cx="4768382" cy="1039473"/>
              </a:xfrm>
              <a:prstGeom prst="wedgeRectCallout">
                <a:avLst>
                  <a:gd name="adj1" fmla="val -67389"/>
                  <a:gd name="adj2" fmla="val 83911"/>
                </a:avLst>
              </a:prstGeom>
              <a:blipFill>
                <a:blip r:embed="rId5"/>
                <a:stretch>
                  <a:fillRect r="-2056"/>
                </a:stretch>
              </a:blipFill>
              <a:ln w="381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ular Callout 12"/>
          <p:cNvSpPr/>
          <p:nvPr/>
        </p:nvSpPr>
        <p:spPr>
          <a:xfrm>
            <a:off x="253353" y="4221485"/>
            <a:ext cx="6647379" cy="1178537"/>
          </a:xfrm>
          <a:prstGeom prst="wedgeRectCallout">
            <a:avLst>
              <a:gd name="adj1" fmla="val 20716"/>
              <a:gd name="adj2" fmla="val 81296"/>
            </a:avLst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 smtClean="0">
                <a:solidFill>
                  <a:schemeClr val="tx1"/>
                </a:solidFill>
                <a:latin typeface="+mj-lt"/>
              </a:rPr>
              <a:t>After leading </a:t>
            </a:r>
            <a:r>
              <a:rPr lang="en-IN" sz="2400" dirty="0" err="1" smtClean="0">
                <a:solidFill>
                  <a:schemeClr val="tx1"/>
                </a:solidFill>
                <a:latin typeface="+mj-lt"/>
              </a:rPr>
              <a:t>eigenpair</a:t>
            </a:r>
            <a:r>
              <a:rPr lang="en-IN" sz="2400" dirty="0" smtClean="0">
                <a:solidFill>
                  <a:schemeClr val="tx1"/>
                </a:solidFill>
                <a:latin typeface="+mj-lt"/>
              </a:rPr>
              <a:t> is peeled off, the </a:t>
            </a:r>
            <a:r>
              <a:rPr lang="en-IN" sz="2400" dirty="0" err="1" smtClean="0">
                <a:solidFill>
                  <a:schemeClr val="tx1"/>
                </a:solidFill>
                <a:latin typeface="+mj-lt"/>
              </a:rPr>
              <a:t>eigenpair</a:t>
            </a:r>
            <a:r>
              <a:rPr lang="en-IN" sz="2400" dirty="0" smtClean="0">
                <a:solidFill>
                  <a:schemeClr val="tx1"/>
                </a:solidFill>
                <a:latin typeface="+mj-lt"/>
              </a:rPr>
              <a:t> with the second largest eigenvalue becomes the new leading pair and Power Method can now recover this</a:t>
            </a:r>
            <a:endParaRPr lang="en-US" sz="240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74991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PCA – the inside story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53353" y="1111623"/>
                <a:ext cx="11938645" cy="5895351"/>
              </a:xfrm>
            </p:spPr>
            <p:txBody>
              <a:bodyPr>
                <a:normAutofit/>
              </a:bodyPr>
              <a:lstStyle/>
              <a:p>
                <a:r>
                  <a:rPr lang="en-IN" b="1" dirty="0" smtClean="0"/>
                  <a:t>Recap</a:t>
                </a:r>
                <a:r>
                  <a:rPr lang="en-IN" dirty="0" smtClean="0"/>
                  <a:t>: given a matrix </a:t>
                </a:r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IN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IN" dirty="0"/>
                  <a:t> with SVD </a:t>
                </a:r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I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i="1">
                        <a:latin typeface="Cambria Math" panose="02040503050406030204" pitchFamily="18" charset="0"/>
                      </a:rPr>
                      <m:t>𝑈</m:t>
                    </m:r>
                    <m:r>
                      <m:rPr>
                        <m:sty m:val="p"/>
                      </m:rPr>
                      <a:rPr lang="en-IN">
                        <a:latin typeface="Cambria Math" panose="02040503050406030204" pitchFamily="18" charset="0"/>
                      </a:rPr>
                      <m:t>Σ</m:t>
                    </m:r>
                    <m:sSup>
                      <m:sSup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IN" i="1"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</m:oMath>
                </a14:m>
                <a:r>
                  <a:rPr lang="en-IN" dirty="0" smtClean="0"/>
                  <a:t>, find top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IN" dirty="0" smtClean="0"/>
                  <a:t> singular triplets of the SVD</a:t>
                </a:r>
              </a:p>
              <a:p>
                <a:pPr lvl="2"/>
                <a:r>
                  <a:rPr lang="en-IN" dirty="0" smtClean="0"/>
                  <a:t>In other words, find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</m:acc>
                    <m:r>
                      <a:rPr lang="en-IN" b="1" i="1" dirty="0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IN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IN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IN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IN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n-IN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acc>
                      <m:accPr>
                        <m:chr m:val="̂"/>
                        <m:ctrlPr>
                          <a:rPr lang="en-IN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IN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</m:acc>
                    <m:r>
                      <a:rPr lang="en-IN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IN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IN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en-IN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IN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n-IN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acc>
                      <m:accPr>
                        <m:chr m:val="̂"/>
                        <m:ctrlPr>
                          <a:rPr lang="en-IN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IN" b="0" i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e>
                    </m:acc>
                    <m:r>
                      <a:rPr lang="en-IN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IN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IN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IN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IN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IN" dirty="0" smtClean="0"/>
                  <a:t> such that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</m:acc>
                    <m:r>
                      <a:rPr lang="en-IN" b="1" i="1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b="1" i="0" smtClean="0">
                                <a:latin typeface="Cambria Math" panose="02040503050406030204" pitchFamily="18" charset="0"/>
                              </a:rPr>
                              <m:t>𝐮</m:t>
                            </m:r>
                          </m:e>
                          <m:sup>
                            <m:r>
                              <a:rPr lang="en-IN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lang="en-IN">
                            <a:latin typeface="Cambria Math" panose="02040503050406030204" pitchFamily="18" charset="0"/>
                          </a:rPr>
                          <m:t>,…,</m:t>
                        </m:r>
                        <m:sSup>
                          <m:sSup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b="1" i="0" smtClean="0">
                                <a:latin typeface="Cambria Math" panose="02040503050406030204" pitchFamily="18" charset="0"/>
                              </a:rPr>
                              <m:t>𝐮</m:t>
                            </m:r>
                          </m:e>
                          <m:sup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e>
                    </m:d>
                    <m:r>
                      <a:rPr lang="en-IN" b="1" i="1" dirty="0" smtClean="0">
                        <a:latin typeface="Cambria Math" panose="02040503050406030204" pitchFamily="18" charset="0"/>
                      </a:rPr>
                      <m:t>,</m:t>
                    </m:r>
                    <m:acc>
                      <m:accPr>
                        <m:chr m:val="̂"/>
                        <m:ctrlPr>
                          <a:rPr lang="en-IN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IN" b="0" i="1" dirty="0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acc>
                    <m:r>
                      <a:rPr lang="en-IN" b="1" i="1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b="1" i="0">
                                <a:latin typeface="Cambria Math" panose="02040503050406030204" pitchFamily="18" charset="0"/>
                              </a:rPr>
                              <m:t>𝐯</m:t>
                            </m:r>
                          </m:e>
                          <m:sup>
                            <m:r>
                              <a:rPr lang="en-IN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lang="en-IN">
                            <a:latin typeface="Cambria Math" panose="02040503050406030204" pitchFamily="18" charset="0"/>
                          </a:rPr>
                          <m:t>,…,</m:t>
                        </m:r>
                        <m:sSup>
                          <m:sSup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b="1" i="0">
                                <a:latin typeface="Cambria Math" panose="02040503050406030204" pitchFamily="18" charset="0"/>
                              </a:rPr>
                              <m:t>𝐯</m:t>
                            </m:r>
                          </m:e>
                          <m:sup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e>
                    </m:d>
                  </m:oMath>
                </a14:m>
                <a:r>
                  <a:rPr lang="en-IN" dirty="0" smtClean="0"/>
                  <a:t> have orthonormal cols and contain the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IN" dirty="0" smtClean="0"/>
                  <a:t> largest singular vectors and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IN" b="0" i="0" smtClean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</m:acc>
                  </m:oMath>
                </a14:m>
                <a:r>
                  <a:rPr lang="en-IN" dirty="0" smtClean="0"/>
                  <a:t> is diagonal and contains the largest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IN" dirty="0" smtClean="0"/>
                  <a:t> singular values</a:t>
                </a:r>
              </a:p>
              <a:p>
                <a:pPr lvl="2"/>
                <a:r>
                  <a:rPr lang="en-IN" b="1" dirty="0" smtClean="0"/>
                  <a:t>Note</a:t>
                </a:r>
                <a:r>
                  <a:rPr lang="en-IN" dirty="0" smtClean="0"/>
                  <a:t>: this gives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  <m:r>
                      <a:rPr lang="en-IN" b="1" i="1" dirty="0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en-IN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IN" b="0" i="1" dirty="0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</m:acc>
                    <m:acc>
                      <m:accPr>
                        <m:chr m:val="̂"/>
                        <m:ctrlPr>
                          <a:rPr lang="en-IN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IN" b="0" i="0" dirty="0" smtClean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</m:acc>
                    <m:sSup>
                      <m:sSupPr>
                        <m:ctrlPr>
                          <a:rPr lang="en-IN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IN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IN" b="0" i="1" dirty="0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acc>
                      </m:e>
                      <m:sup>
                        <m:r>
                          <a:rPr lang="en-IN" b="1" i="1" dirty="0" smtClean="0"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</m:oMath>
                </a14:m>
                <a:r>
                  <a:rPr lang="en-IN" dirty="0" smtClean="0"/>
                  <a:t> which has </a:t>
                </a:r>
                <a:r>
                  <a:rPr lang="en-IN" dirty="0"/>
                  <a:t>rank </a:t>
                </a:r>
                <a14:m>
                  <m:oMath xmlns:m="http://schemas.openxmlformats.org/officeDocument/2006/math">
                    <m:r>
                      <a:rPr lang="en-IN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IN" dirty="0" smtClean="0"/>
                  <a:t> 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IN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IN" i="0" dirty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</m:acc>
                  </m:oMath>
                </a14:m>
                <a:r>
                  <a:rPr lang="en-IN" dirty="0" smtClean="0"/>
                  <a:t> has only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IN" dirty="0" smtClean="0"/>
                  <a:t> non-zero entries)</a:t>
                </a:r>
              </a:p>
              <a:p>
                <a:pPr lvl="2"/>
                <a:r>
                  <a:rPr lang="en-IN" dirty="0" smtClean="0"/>
                  <a:t>Turns out that this matrix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</m:oMath>
                </a14:m>
                <a:r>
                  <a:rPr lang="en-IN" dirty="0" smtClean="0"/>
                  <a:t> has many other nice properties too</a:t>
                </a:r>
              </a:p>
              <a:p>
                <a:pPr lvl="2"/>
                <a:r>
                  <a:rPr lang="en-IN" dirty="0" smtClean="0"/>
                  <a:t>Storing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</m:oMath>
                </a14:m>
                <a:r>
                  <a:rPr lang="en-IN" b="0" i="1" dirty="0" smtClean="0">
                    <a:latin typeface="+mj-lt"/>
                  </a:rPr>
                  <a:t> requires onl</a:t>
                </a:r>
                <a:r>
                  <a:rPr lang="en-IN" dirty="0" smtClean="0">
                    <a:latin typeface="+mj-lt"/>
                  </a:rPr>
                  <a:t>y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IN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IN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en-IN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IN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en-IN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IN" b="0" i="1" dirty="0" smtClean="0">
                    <a:latin typeface="+mj-lt"/>
                  </a:rPr>
                  <a:t> space (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IN" b="0" i="1" dirty="0" smtClean="0">
                    <a:latin typeface="+mj-lt"/>
                  </a:rPr>
                  <a:t> requires </a:t>
                </a:r>
                <a14:m>
                  <m:oMath xmlns:m="http://schemas.openxmlformats.org/officeDocument/2006/math">
                    <m:r>
                      <a:rPr lang="en-IN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𝑛𝑑</m:t>
                    </m:r>
                  </m:oMath>
                </a14:m>
                <a:r>
                  <a:rPr lang="en-IN" b="0" i="1" dirty="0" smtClean="0">
                    <a:latin typeface="+mj-lt"/>
                  </a:rPr>
                  <a:t> space)</a:t>
                </a:r>
              </a:p>
              <a:p>
                <a:pPr lvl="2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</m:oMath>
                </a14:m>
                <a:r>
                  <a:rPr lang="en-IN" dirty="0" smtClean="0"/>
                  <a:t> is the best approximation to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IN" dirty="0" smtClean="0"/>
                  <a:t> among all </a:t>
                </a:r>
                <a:r>
                  <a:rPr lang="en-IN" dirty="0"/>
                  <a:t>rank-</a:t>
                </a:r>
                <a14:m>
                  <m:oMath xmlns:m="http://schemas.openxmlformats.org/officeDocument/2006/math">
                    <m:r>
                      <a:rPr lang="en-IN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IN" dirty="0"/>
                  <a:t> </a:t>
                </a:r>
                <a:r>
                  <a:rPr lang="en-IN" dirty="0" smtClean="0"/>
                  <a:t>matrices i.e. it is the global optimum to the following problem: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IN" b="0" i="0" smtClean="0">
                            <a:latin typeface="Cambria Math" panose="02040503050406030204" pitchFamily="18" charset="0"/>
                          </a:rPr>
                          <m:t>arg</m:t>
                        </m:r>
                      </m:fName>
                      <m:e>
                        <m:func>
                          <m:funcPr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IN" b="0" i="0" smtClean="0">
                                    <a:latin typeface="Cambria Math" panose="02040503050406030204" pitchFamily="18" charset="0"/>
                                  </a:rPr>
                                  <m:t>min</m:t>
                                </m:r>
                              </m:e>
                              <m:lim>
                                <m:r>
                                  <a:rPr lang="en-IN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  <m:r>
                                  <a:rPr lang="en-IN"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sSup>
                                  <m:sSupPr>
                                    <m:ctrlPr>
                                      <a:rPr lang="en-IN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IN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ℝ</m:t>
                                    </m:r>
                                  </m:e>
                                  <m:sup>
                                    <m:r>
                                      <a:rPr lang="en-IN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IN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×</m:t>
                                    </m:r>
                                    <m:r>
                                      <a:rPr lang="en-IN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𝑑</m:t>
                                    </m:r>
                                  </m:sup>
                                </m:sSup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m:rPr>
                                    <m:sty m:val="p"/>
                                  </m:rPr>
                                  <a:rPr lang="en-IN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rank</m:t>
                                </m:r>
                                <m:d>
                                  <m:dPr>
                                    <m:ctrlPr>
                                      <a:rPr lang="en-IN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IN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𝑍</m:t>
                                    </m:r>
                                  </m:e>
                                </m:d>
                                <m:r>
                                  <a:rPr lang="en-IN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en-IN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</m:lim>
                            </m:limLow>
                          </m:fName>
                          <m:e>
                            <m:sSubSup>
                              <m:sSubSupPr>
                                <m:ctrlP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I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IN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  <m:r>
                                      <a:rPr lang="en-IN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IN" b="0" i="1" smtClean="0">
                                        <a:latin typeface="Cambria Math" panose="02040503050406030204" pitchFamily="18" charset="0"/>
                                      </a:rPr>
                                      <m:t>𝑍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sub>
                              <m:sup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func>
                      </m:e>
                    </m:func>
                  </m:oMath>
                </a14:m>
                <a:r>
                  <a:rPr lang="en-IN" dirty="0" smtClean="0"/>
                  <a:t>	</a:t>
                </a:r>
              </a:p>
              <a:p>
                <a:pPr lvl="2"/>
                <a:r>
                  <a:rPr lang="en-IN" dirty="0" smtClean="0"/>
                  <a:t>For a matrix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IN" dirty="0" smtClean="0"/>
                  <a:t>, the </a:t>
                </a:r>
                <a:r>
                  <a:rPr lang="en-IN" dirty="0" err="1" smtClean="0"/>
                  <a:t>Frobenius</a:t>
                </a:r>
                <a:r>
                  <a:rPr lang="en-IN" dirty="0" smtClean="0"/>
                  <a:t> norm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IN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</m:sSub>
                  </m:oMath>
                </a14:m>
                <a:r>
                  <a:rPr lang="en-IN" dirty="0" smtClean="0"/>
                  <a:t> is obtained by either stretching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IN" dirty="0" smtClean="0"/>
                  <a:t> into a long vector and taking its L2 norm or else taking the L2 norm of the vector formed out of the singular values of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IN" dirty="0" smtClean="0"/>
                  <a:t> i.e.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IN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  <m:sup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nary>
                    <m:r>
                      <a:rPr lang="en-IN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I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nary>
                  </m:oMath>
                </a14:m>
                <a:endParaRPr lang="en-IN" dirty="0" smtClean="0"/>
              </a:p>
              <a:p>
                <a:pPr lvl="2"/>
                <a:endParaRPr lang="en-IN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3353" y="1111623"/>
                <a:ext cx="11938645" cy="5895351"/>
              </a:xfrm>
              <a:blipFill>
                <a:blip r:embed="rId2"/>
                <a:stretch>
                  <a:fillRect l="-562" t="-2378" r="-30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B8E69-23A9-4619-9CFE-E27BFD8A78F9}" type="slidenum">
              <a:rPr lang="en-US" smtClean="0"/>
              <a:t>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ular Callout 4"/>
              <p:cNvSpPr/>
              <p:nvPr/>
            </p:nvSpPr>
            <p:spPr>
              <a:xfrm>
                <a:off x="3688423" y="1452683"/>
                <a:ext cx="3226085" cy="857662"/>
              </a:xfrm>
              <a:prstGeom prst="wedgeRectCallout">
                <a:avLst>
                  <a:gd name="adj1" fmla="val 75379"/>
                  <a:gd name="adj2" fmla="val 68338"/>
                </a:avLst>
              </a:prstGeom>
              <a:solidFill>
                <a:schemeClr val="bg1"/>
              </a:solidFill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sz="2400" dirty="0" smtClean="0">
                    <a:solidFill>
                      <a:schemeClr val="tx1"/>
                    </a:solidFill>
                    <a:latin typeface="+mj-lt"/>
                  </a:rPr>
                  <a:t>Rows of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</m:acc>
                    <m:r>
                      <a:rPr lang="en-IN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acc>
                      <m:accPr>
                        <m:chr m:val="̂"/>
                        <m:ctrlPr>
                          <a:rPr lang="en-IN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IN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acc>
                  </m:oMath>
                </a14:m>
                <a:r>
                  <a:rPr lang="en-IN" sz="2400" b="0" dirty="0" smtClean="0">
                    <a:solidFill>
                      <a:schemeClr val="tx1"/>
                    </a:solidFill>
                    <a:latin typeface="+mj-lt"/>
                  </a:rPr>
                  <a:t> not necessarily orthonormal</a:t>
                </a:r>
              </a:p>
            </p:txBody>
          </p:sp>
        </mc:Choice>
        <mc:Fallback xmlns="">
          <p:sp>
            <p:nvSpPr>
              <p:cNvPr id="5" name="Rectangular Callout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8423" y="1452683"/>
                <a:ext cx="3226085" cy="857662"/>
              </a:xfrm>
              <a:prstGeom prst="wedgeRectCallout">
                <a:avLst>
                  <a:gd name="adj1" fmla="val 75379"/>
                  <a:gd name="adj2" fmla="val 68338"/>
                </a:avLst>
              </a:prstGeom>
              <a:blipFill>
                <a:blip r:embed="rId3"/>
                <a:stretch>
                  <a:fillRect l="-896" t="-578"/>
                </a:stretch>
              </a:blipFill>
              <a:ln w="381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53037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Low dimensional Modelling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53353" y="1111624"/>
                <a:ext cx="11938645" cy="5300823"/>
              </a:xfrm>
            </p:spPr>
            <p:txBody>
              <a:bodyPr/>
              <a:lstStyle/>
              <a:p>
                <a:r>
                  <a:rPr lang="en-IN" dirty="0" smtClean="0"/>
                  <a:t>We may suspect that our data features, although presented as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IN" dirty="0" smtClean="0"/>
                  <a:t>-dimensional vectors, are really lying on/close to some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IN" dirty="0" smtClean="0"/>
                  <a:t>-dim subspace</a:t>
                </a:r>
                <a:endParaRPr lang="en-IN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3353" y="1111624"/>
                <a:ext cx="11938645" cy="5300823"/>
              </a:xfrm>
              <a:blipFill>
                <a:blip r:embed="rId5"/>
                <a:stretch>
                  <a:fillRect l="-562" t="-275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B8E69-23A9-4619-9CFE-E27BFD8A78F9}" type="slidenum">
              <a:rPr lang="en-US" smtClean="0"/>
              <a:t>8</a:t>
            </a:fld>
            <a:endParaRPr lang="en-US"/>
          </a:p>
        </p:txBody>
      </p:sp>
      <p:grpSp>
        <p:nvGrpSpPr>
          <p:cNvPr id="5" name="Group 4" descr=" 53"/>
          <p:cNvGrpSpPr/>
          <p:nvPr/>
        </p:nvGrpSpPr>
        <p:grpSpPr>
          <a:xfrm>
            <a:off x="6710677" y="1006075"/>
            <a:ext cx="5122735" cy="3783665"/>
            <a:chOff x="313900" y="1524000"/>
            <a:chExt cx="6086900" cy="4495800"/>
          </a:xfrm>
        </p:grpSpPr>
        <p:cxnSp>
          <p:nvCxnSpPr>
            <p:cNvPr id="6" name="Straight Arrow Connector 5"/>
            <p:cNvCxnSpPr/>
            <p:nvPr/>
          </p:nvCxnSpPr>
          <p:spPr>
            <a:xfrm flipV="1">
              <a:off x="755860" y="1524000"/>
              <a:ext cx="0" cy="449580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/>
            <p:cNvCxnSpPr/>
            <p:nvPr/>
          </p:nvCxnSpPr>
          <p:spPr>
            <a:xfrm>
              <a:off x="313900" y="5593080"/>
              <a:ext cx="608690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" name="Straight Arrow Connector 7"/>
          <p:cNvCxnSpPr/>
          <p:nvPr/>
        </p:nvCxnSpPr>
        <p:spPr>
          <a:xfrm>
            <a:off x="905342" y="4430612"/>
            <a:ext cx="4647046" cy="0"/>
          </a:xfrm>
          <a:prstGeom prst="straightConnector1">
            <a:avLst/>
          </a:prstGeom>
          <a:ln w="381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6860071" y="2725732"/>
            <a:ext cx="4939530" cy="1797842"/>
          </a:xfrm>
          <a:prstGeom prst="line">
            <a:avLst/>
          </a:prstGeom>
          <a:ln w="5715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 descr=" 32"/>
          <p:cNvSpPr/>
          <p:nvPr/>
        </p:nvSpPr>
        <p:spPr>
          <a:xfrm>
            <a:off x="1603372" y="4363798"/>
            <a:ext cx="180000" cy="180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 descr=" 32"/>
          <p:cNvSpPr/>
          <p:nvPr/>
        </p:nvSpPr>
        <p:spPr>
          <a:xfrm>
            <a:off x="2531696" y="4363798"/>
            <a:ext cx="180000" cy="180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 descr=" 32"/>
          <p:cNvSpPr/>
          <p:nvPr/>
        </p:nvSpPr>
        <p:spPr>
          <a:xfrm>
            <a:off x="2993604" y="4363798"/>
            <a:ext cx="180000" cy="180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 descr=" 32"/>
          <p:cNvSpPr/>
          <p:nvPr/>
        </p:nvSpPr>
        <p:spPr>
          <a:xfrm>
            <a:off x="3275512" y="4363798"/>
            <a:ext cx="180000" cy="180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 descr=" 32"/>
          <p:cNvSpPr/>
          <p:nvPr/>
        </p:nvSpPr>
        <p:spPr>
          <a:xfrm>
            <a:off x="3934943" y="4363798"/>
            <a:ext cx="180000" cy="180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 descr=" 32"/>
          <p:cNvSpPr/>
          <p:nvPr/>
        </p:nvSpPr>
        <p:spPr>
          <a:xfrm>
            <a:off x="4860530" y="4363798"/>
            <a:ext cx="180000" cy="180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Picture 3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952" y="5281590"/>
            <a:ext cx="1152403" cy="343082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8507" y="5213417"/>
            <a:ext cx="2450562" cy="382750"/>
          </a:xfrm>
          <a:prstGeom prst="rect">
            <a:avLst/>
          </a:prstGeom>
        </p:spPr>
      </p:pic>
      <p:sp>
        <p:nvSpPr>
          <p:cNvPr id="22" name="Oval 21" descr=" 32"/>
          <p:cNvSpPr/>
          <p:nvPr/>
        </p:nvSpPr>
        <p:spPr>
          <a:xfrm>
            <a:off x="1606398" y="4364383"/>
            <a:ext cx="180000" cy="180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 descr=" 32"/>
          <p:cNvSpPr/>
          <p:nvPr/>
        </p:nvSpPr>
        <p:spPr>
          <a:xfrm>
            <a:off x="2534722" y="4364383"/>
            <a:ext cx="180000" cy="180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 descr=" 32"/>
          <p:cNvSpPr/>
          <p:nvPr/>
        </p:nvSpPr>
        <p:spPr>
          <a:xfrm>
            <a:off x="2996630" y="4364383"/>
            <a:ext cx="180000" cy="180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 descr=" 32"/>
          <p:cNvSpPr/>
          <p:nvPr/>
        </p:nvSpPr>
        <p:spPr>
          <a:xfrm>
            <a:off x="3278538" y="4364383"/>
            <a:ext cx="180000" cy="180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 descr=" 32"/>
          <p:cNvSpPr/>
          <p:nvPr/>
        </p:nvSpPr>
        <p:spPr>
          <a:xfrm>
            <a:off x="3937969" y="4364383"/>
            <a:ext cx="180000" cy="180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 descr=" 32"/>
          <p:cNvSpPr/>
          <p:nvPr/>
        </p:nvSpPr>
        <p:spPr>
          <a:xfrm>
            <a:off x="4863556" y="4364383"/>
            <a:ext cx="180000" cy="180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6537101" y="5152324"/>
            <a:ext cx="1051626" cy="5802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ular Callout 28"/>
              <p:cNvSpPr/>
              <p:nvPr/>
            </p:nvSpPr>
            <p:spPr>
              <a:xfrm>
                <a:off x="3365512" y="1682795"/>
                <a:ext cx="4559551" cy="1608410"/>
              </a:xfrm>
              <a:prstGeom prst="wedgeRectCallout">
                <a:avLst>
                  <a:gd name="adj1" fmla="val 59583"/>
                  <a:gd name="adj2" fmla="val 86854"/>
                </a:avLst>
              </a:prstGeom>
              <a:solidFill>
                <a:schemeClr val="bg1"/>
              </a:solidFill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sz="2400" dirty="0" smtClean="0">
                    <a:solidFill>
                      <a:schemeClr val="tx1"/>
                    </a:solidFill>
                    <a:latin typeface="+mj-lt"/>
                  </a:rPr>
                  <a:t>Given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p>
                        <m: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I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p>
                      <m:sSupPr>
                        <m:ctrlP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p>
                        <m: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IN" sz="2400" dirty="0" smtClean="0">
                    <a:solidFill>
                      <a:schemeClr val="tx1"/>
                    </a:solidFill>
                    <a:latin typeface="+mj-lt"/>
                  </a:rPr>
                  <a:t>, can we recover </a:t>
                </a:r>
                <a14:m>
                  <m:oMath xmlns:m="http://schemas.openxmlformats.org/officeDocument/2006/math">
                    <m:r>
                      <a:rPr lang="en-I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I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I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IN" sz="2400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z</m:t>
                        </m:r>
                      </m:e>
                      <m:sup>
                        <m: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I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,…</m:t>
                    </m:r>
                    <m:sSup>
                      <m:sSupPr>
                        <m:ctrlPr>
                          <a:rPr lang="en-I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IN" sz="2400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z</m:t>
                        </m:r>
                      </m:e>
                      <m:sup>
                        <m: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I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?</m:t>
                    </m:r>
                  </m:oMath>
                </a14:m>
                <a:r>
                  <a:rPr lang="en-US" sz="2400" dirty="0" smtClean="0">
                    <a:solidFill>
                      <a:schemeClr val="tx1"/>
                    </a:solidFill>
                    <a:latin typeface="+mj-lt"/>
                  </a:rPr>
                  <a:t> In other words, given </a:t>
                </a:r>
                <a14:m>
                  <m:oMath xmlns:m="http://schemas.openxmlformats.org/officeDocument/2006/math">
                    <m:r>
                      <a:rPr lang="en-I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I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sz="2400" dirty="0" smtClean="0">
                    <a:solidFill>
                      <a:schemeClr val="tx1"/>
                    </a:solidFill>
                    <a:latin typeface="+mj-lt"/>
                  </a:rPr>
                  <a:t> , recover </a:t>
                </a:r>
                <a14:m>
                  <m:oMath xmlns:m="http://schemas.openxmlformats.org/officeDocument/2006/math">
                    <m:r>
                      <a:rPr lang="en-I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I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sz="2400" dirty="0" smtClean="0">
                    <a:solidFill>
                      <a:schemeClr val="tx1"/>
                    </a:solidFill>
                    <a:latin typeface="+mj-lt"/>
                  </a:rPr>
                  <a:t> and </a:t>
                </a:r>
                <a14:m>
                  <m:oMath xmlns:m="http://schemas.openxmlformats.org/officeDocument/2006/math">
                    <m:r>
                      <a:rPr lang="en-I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I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sz="2400" dirty="0" smtClean="0">
                    <a:solidFill>
                      <a:schemeClr val="tx1"/>
                    </a:solidFill>
                    <a:latin typeface="+mj-lt"/>
                  </a:rPr>
                  <a:t> such that </a:t>
                </a:r>
                <a14:m>
                  <m:oMath xmlns:m="http://schemas.openxmlformats.org/officeDocument/2006/math">
                    <m:r>
                      <a:rPr lang="en-I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I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≈</m:t>
                    </m:r>
                    <m:r>
                      <a:rPr lang="en-I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𝑍</m:t>
                    </m:r>
                    <m:sSup>
                      <m:sSupPr>
                        <m:ctrlP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</m:oMath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9" name="Rectangular Callout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5512" y="1682795"/>
                <a:ext cx="4559551" cy="1608410"/>
              </a:xfrm>
              <a:prstGeom prst="wedgeRectCallout">
                <a:avLst>
                  <a:gd name="adj1" fmla="val 59583"/>
                  <a:gd name="adj2" fmla="val 86854"/>
                </a:avLst>
              </a:prstGeom>
              <a:blipFill>
                <a:blip r:embed="rId8"/>
                <a:stretch>
                  <a:fillRect t="-543"/>
                </a:stretch>
              </a:blipFill>
              <a:ln w="381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" name="Picture 2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2388" y="5853958"/>
            <a:ext cx="1564009" cy="332859"/>
          </a:xfrm>
          <a:prstGeom prst="rect">
            <a:avLst/>
          </a:prstGeom>
        </p:spPr>
      </p:pic>
      <p:sp>
        <p:nvSpPr>
          <p:cNvPr id="31" name="Rectangular Callout 30"/>
          <p:cNvSpPr/>
          <p:nvPr/>
        </p:nvSpPr>
        <p:spPr>
          <a:xfrm>
            <a:off x="2315929" y="5731730"/>
            <a:ext cx="2512578" cy="1016979"/>
          </a:xfrm>
          <a:prstGeom prst="wedgeRectCallout">
            <a:avLst>
              <a:gd name="adj1" fmla="val 76215"/>
              <a:gd name="adj2" fmla="val -18200"/>
            </a:avLst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 smtClean="0">
                <a:solidFill>
                  <a:schemeClr val="tx1"/>
                </a:solidFill>
                <a:latin typeface="+mj-lt"/>
              </a:rPr>
              <a:t>Dictionary/Factor Loading matrix</a:t>
            </a:r>
            <a:endParaRPr lang="en-US" sz="2400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32" name="Group 31"/>
          <p:cNvGrpSpPr/>
          <p:nvPr/>
        </p:nvGrpSpPr>
        <p:grpSpPr>
          <a:xfrm>
            <a:off x="8832080" y="4529558"/>
            <a:ext cx="2145303" cy="2246833"/>
            <a:chOff x="8832080" y="4529558"/>
            <a:chExt cx="2145303" cy="2246833"/>
          </a:xfrm>
        </p:grpSpPr>
        <p:sp>
          <p:nvSpPr>
            <p:cNvPr id="33" name="Rectangle 32"/>
            <p:cNvSpPr/>
            <p:nvPr/>
          </p:nvSpPr>
          <p:spPr>
            <a:xfrm flipH="1">
              <a:off x="8971554" y="5003248"/>
              <a:ext cx="166863" cy="1773143"/>
            </a:xfrm>
            <a:prstGeom prst="rect">
              <a:avLst/>
            </a:prstGeom>
            <a:solidFill>
              <a:srgbClr val="2ECC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9146276" y="5499153"/>
              <a:ext cx="43140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4800" dirty="0" smtClean="0">
                  <a:latin typeface="Nexa Book" panose="02000000000000000000" pitchFamily="2" charset="0"/>
                </a:rPr>
                <a:t>=</a:t>
              </a:r>
              <a:endParaRPr lang="en-US" sz="4800" dirty="0">
                <a:latin typeface="Nexa Book" panose="02000000000000000000" pitchFamily="2" charset="0"/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 flipH="1">
              <a:off x="9664924" y="5003248"/>
              <a:ext cx="709377" cy="1773143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 flipH="1">
              <a:off x="10655317" y="5003249"/>
              <a:ext cx="153854" cy="85071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/>
                <p:cNvSpPr txBox="1"/>
                <p:nvPr/>
              </p:nvSpPr>
              <p:spPr>
                <a:xfrm>
                  <a:off x="8832080" y="4529558"/>
                  <a:ext cx="431405" cy="53424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IN" sz="2800" b="1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2800" b="1" i="0" dirty="0" smtClean="0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p>
                            <m:r>
                              <a:rPr lang="en-IN" sz="2800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oMath>
                    </m:oMathPara>
                  </a14:m>
                  <a:endParaRPr lang="en-US" sz="2800" b="1" dirty="0">
                    <a:latin typeface="Nexa Book" panose="02000000000000000000" pitchFamily="2" charset="0"/>
                  </a:endParaRPr>
                </a:p>
              </p:txBody>
            </p:sp>
          </mc:Choice>
          <mc:Fallback xmlns="">
            <p:sp>
              <p:nvSpPr>
                <p:cNvPr id="37" name="TextBox 3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32080" y="4529558"/>
                  <a:ext cx="431405" cy="534249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/>
                <p:cNvSpPr txBox="1"/>
                <p:nvPr/>
              </p:nvSpPr>
              <p:spPr>
                <a:xfrm>
                  <a:off x="9729210" y="4529558"/>
                  <a:ext cx="43140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i="1" dirty="0" smtClean="0">
                            <a:latin typeface="Cambria Math" panose="02040503050406030204" pitchFamily="18" charset="0"/>
                          </a:rPr>
                          <m:t>𝑊</m:t>
                        </m:r>
                      </m:oMath>
                    </m:oMathPara>
                  </a14:m>
                  <a:endParaRPr lang="en-US" sz="2800" dirty="0">
                    <a:latin typeface="Nexa Book" panose="02000000000000000000" pitchFamily="2" charset="0"/>
                  </a:endParaRPr>
                </a:p>
              </p:txBody>
            </p:sp>
          </mc:Choice>
          <mc:Fallback xmlns="">
            <p:sp>
              <p:nvSpPr>
                <p:cNvPr id="38" name="TextBox 3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29210" y="4529558"/>
                  <a:ext cx="431405" cy="523220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/>
                <p:cNvSpPr txBox="1"/>
                <p:nvPr/>
              </p:nvSpPr>
              <p:spPr>
                <a:xfrm>
                  <a:off x="10545978" y="4529558"/>
                  <a:ext cx="431405" cy="53424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IN" sz="2800" b="1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2800" b="1" i="0" dirty="0" smtClean="0">
                                <a:latin typeface="Cambria Math" panose="02040503050406030204" pitchFamily="18" charset="0"/>
                              </a:rPr>
                              <m:t>𝐳</m:t>
                            </m:r>
                          </m:e>
                          <m:sup>
                            <m:r>
                              <a:rPr lang="en-IN" sz="2800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oMath>
                    </m:oMathPara>
                  </a14:m>
                  <a:endParaRPr lang="en-US" sz="2800" b="1" dirty="0">
                    <a:latin typeface="Nexa Book" panose="02000000000000000000" pitchFamily="2" charset="0"/>
                  </a:endParaRPr>
                </a:p>
              </p:txBody>
            </p:sp>
          </mc:Choice>
          <mc:Fallback xmlns="">
            <p:sp>
              <p:nvSpPr>
                <p:cNvPr id="39" name="TextBox 3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45978" y="4529558"/>
                  <a:ext cx="431405" cy="534249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2" name="Group 41"/>
          <p:cNvGrpSpPr/>
          <p:nvPr/>
        </p:nvGrpSpPr>
        <p:grpSpPr>
          <a:xfrm>
            <a:off x="9994656" y="547014"/>
            <a:ext cx="1468606" cy="1238929"/>
            <a:chOff x="12383748" y="1219011"/>
            <a:chExt cx="1862104" cy="1570887"/>
          </a:xfrm>
        </p:grpSpPr>
        <p:sp>
          <p:nvSpPr>
            <p:cNvPr id="43" name="Freeform 42"/>
            <p:cNvSpPr/>
            <p:nvPr/>
          </p:nvSpPr>
          <p:spPr>
            <a:xfrm>
              <a:off x="12383748" y="1219011"/>
              <a:ext cx="1862104" cy="1570887"/>
            </a:xfrm>
            <a:custGeom>
              <a:avLst/>
              <a:gdLst>
                <a:gd name="connsiteX0" fmla="*/ 720726 w 1441452"/>
                <a:gd name="connsiteY0" fmla="*/ 0 h 1216022"/>
                <a:gd name="connsiteX1" fmla="*/ 1437731 w 1441452"/>
                <a:gd name="connsiteY1" fmla="*/ 718294 h 1216022"/>
                <a:gd name="connsiteX2" fmla="*/ 1441452 w 1441452"/>
                <a:gd name="connsiteY2" fmla="*/ 800098 h 1216022"/>
                <a:gd name="connsiteX3" fmla="*/ 1426809 w 1441452"/>
                <a:gd name="connsiteY3" fmla="*/ 883920 h 1216022"/>
                <a:gd name="connsiteX4" fmla="*/ 720726 w 1441452"/>
                <a:gd name="connsiteY4" fmla="*/ 1216022 h 1216022"/>
                <a:gd name="connsiteX5" fmla="*/ 14643 w 1441452"/>
                <a:gd name="connsiteY5" fmla="*/ 883920 h 1216022"/>
                <a:gd name="connsiteX6" fmla="*/ 0 w 1441452"/>
                <a:gd name="connsiteY6" fmla="*/ 800098 h 1216022"/>
                <a:gd name="connsiteX7" fmla="*/ 3721 w 1441452"/>
                <a:gd name="connsiteY7" fmla="*/ 718294 h 1216022"/>
                <a:gd name="connsiteX8" fmla="*/ 720726 w 1441452"/>
                <a:gd name="connsiteY8" fmla="*/ 0 h 1216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41452" h="1216022">
                  <a:moveTo>
                    <a:pt x="720726" y="0"/>
                  </a:moveTo>
                  <a:cubicBezTo>
                    <a:pt x="1093894" y="0"/>
                    <a:pt x="1400823" y="314839"/>
                    <a:pt x="1437731" y="718294"/>
                  </a:cubicBezTo>
                  <a:lnTo>
                    <a:pt x="1441452" y="800098"/>
                  </a:lnTo>
                  <a:lnTo>
                    <a:pt x="1426809" y="883920"/>
                  </a:lnTo>
                  <a:cubicBezTo>
                    <a:pt x="1359604" y="1073450"/>
                    <a:pt x="1069016" y="1216022"/>
                    <a:pt x="720726" y="1216022"/>
                  </a:cubicBezTo>
                  <a:cubicBezTo>
                    <a:pt x="372436" y="1216022"/>
                    <a:pt x="81848" y="1073450"/>
                    <a:pt x="14643" y="883920"/>
                  </a:cubicBezTo>
                  <a:lnTo>
                    <a:pt x="0" y="800098"/>
                  </a:lnTo>
                  <a:lnTo>
                    <a:pt x="3721" y="718294"/>
                  </a:lnTo>
                  <a:cubicBezTo>
                    <a:pt x="40630" y="314839"/>
                    <a:pt x="347558" y="0"/>
                    <a:pt x="720726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4" name="Freeform 43"/>
            <p:cNvSpPr/>
            <p:nvPr/>
          </p:nvSpPr>
          <p:spPr>
            <a:xfrm rot="10800000">
              <a:off x="12542947" y="1611492"/>
              <a:ext cx="1543705" cy="969673"/>
            </a:xfrm>
            <a:custGeom>
              <a:avLst/>
              <a:gdLst>
                <a:gd name="connsiteX0" fmla="*/ 597490 w 1194980"/>
                <a:gd name="connsiteY0" fmla="*/ 0 h 750623"/>
                <a:gd name="connsiteX1" fmla="*/ 1194980 w 1194980"/>
                <a:gd name="connsiteY1" fmla="*/ 278342 h 750623"/>
                <a:gd name="connsiteX2" fmla="*/ 597490 w 1194980"/>
                <a:gd name="connsiteY2" fmla="*/ 750623 h 750623"/>
                <a:gd name="connsiteX3" fmla="*/ 0 w 1194980"/>
                <a:gd name="connsiteY3" fmla="*/ 278342 h 750623"/>
                <a:gd name="connsiteX4" fmla="*/ 597490 w 1194980"/>
                <a:gd name="connsiteY4" fmla="*/ 0 h 750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4980" h="750623">
                  <a:moveTo>
                    <a:pt x="597490" y="0"/>
                  </a:moveTo>
                  <a:cubicBezTo>
                    <a:pt x="927475" y="0"/>
                    <a:pt x="1194980" y="124618"/>
                    <a:pt x="1194980" y="278342"/>
                  </a:cubicBezTo>
                  <a:cubicBezTo>
                    <a:pt x="1194980" y="539176"/>
                    <a:pt x="927475" y="750623"/>
                    <a:pt x="597490" y="750623"/>
                  </a:cubicBezTo>
                  <a:cubicBezTo>
                    <a:pt x="267505" y="750623"/>
                    <a:pt x="0" y="539176"/>
                    <a:pt x="0" y="278342"/>
                  </a:cubicBezTo>
                  <a:cubicBezTo>
                    <a:pt x="0" y="124618"/>
                    <a:pt x="267505" y="0"/>
                    <a:pt x="597490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5" name="Freeform 44"/>
            <p:cNvSpPr/>
            <p:nvPr/>
          </p:nvSpPr>
          <p:spPr>
            <a:xfrm>
              <a:off x="13314800" y="1219011"/>
              <a:ext cx="931052" cy="1570887"/>
            </a:xfrm>
            <a:custGeom>
              <a:avLst/>
              <a:gdLst>
                <a:gd name="connsiteX0" fmla="*/ 0 w 720726"/>
                <a:gd name="connsiteY0" fmla="*/ 0 h 1216022"/>
                <a:gd name="connsiteX1" fmla="*/ 717005 w 720726"/>
                <a:gd name="connsiteY1" fmla="*/ 718294 h 1216022"/>
                <a:gd name="connsiteX2" fmla="*/ 720726 w 720726"/>
                <a:gd name="connsiteY2" fmla="*/ 800098 h 1216022"/>
                <a:gd name="connsiteX3" fmla="*/ 706083 w 720726"/>
                <a:gd name="connsiteY3" fmla="*/ 883920 h 1216022"/>
                <a:gd name="connsiteX4" fmla="*/ 0 w 720726"/>
                <a:gd name="connsiteY4" fmla="*/ 1216022 h 1216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0726" h="1216022">
                  <a:moveTo>
                    <a:pt x="0" y="0"/>
                  </a:moveTo>
                  <a:cubicBezTo>
                    <a:pt x="373168" y="0"/>
                    <a:pt x="680097" y="314839"/>
                    <a:pt x="717005" y="718294"/>
                  </a:cubicBezTo>
                  <a:lnTo>
                    <a:pt x="720726" y="800098"/>
                  </a:lnTo>
                  <a:lnTo>
                    <a:pt x="706083" y="883920"/>
                  </a:lnTo>
                  <a:cubicBezTo>
                    <a:pt x="638878" y="1073450"/>
                    <a:pt x="348290" y="1216022"/>
                    <a:pt x="0" y="1216022"/>
                  </a:cubicBezTo>
                  <a:close/>
                </a:path>
              </a:pathLst>
            </a:custGeom>
            <a:solidFill>
              <a:schemeClr val="tx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6" name="Oval 45"/>
            <p:cNvSpPr/>
            <p:nvPr/>
          </p:nvSpPr>
          <p:spPr>
            <a:xfrm rot="1665767">
              <a:off x="12772445" y="2008188"/>
              <a:ext cx="462622" cy="333492"/>
            </a:xfrm>
            <a:prstGeom prst="ellipse">
              <a:avLst/>
            </a:prstGeom>
            <a:pattFill prst="dkHorz">
              <a:fgClr>
                <a:schemeClr val="tx1"/>
              </a:fgClr>
              <a:bgClr>
                <a:schemeClr val="accent3">
                  <a:lumMod val="75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7" name="Oval 46"/>
            <p:cNvSpPr/>
            <p:nvPr/>
          </p:nvSpPr>
          <p:spPr>
            <a:xfrm rot="19934233" flipV="1">
              <a:off x="13397236" y="2008187"/>
              <a:ext cx="462622" cy="333492"/>
            </a:xfrm>
            <a:prstGeom prst="ellipse">
              <a:avLst/>
            </a:prstGeom>
            <a:pattFill prst="dkHorz">
              <a:fgClr>
                <a:schemeClr val="tx1"/>
              </a:fgClr>
              <a:bgClr>
                <a:schemeClr val="accent3">
                  <a:lumMod val="75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ular Callout 47"/>
              <p:cNvSpPr/>
              <p:nvPr/>
            </p:nvSpPr>
            <p:spPr>
              <a:xfrm>
                <a:off x="1490929" y="280640"/>
                <a:ext cx="8308715" cy="1315308"/>
              </a:xfrm>
              <a:prstGeom prst="wedgeRectCallout">
                <a:avLst>
                  <a:gd name="adj1" fmla="val 59836"/>
                  <a:gd name="adj2" fmla="val 58597"/>
                </a:avLst>
              </a:prstGeom>
              <a:solidFill>
                <a:schemeClr val="bg1"/>
              </a:solidFill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sz="2400" dirty="0" smtClean="0">
                    <a:solidFill>
                      <a:schemeClr val="tx1"/>
                    </a:solidFill>
                    <a:latin typeface="+mj-lt"/>
                  </a:rPr>
                  <a:t>PCA can help you solve this problem. Find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</m:acc>
                    <m:r>
                      <a:rPr lang="en-IN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acc>
                      <m:accPr>
                        <m:chr m:val="̂"/>
                        <m:ctrlPr>
                          <a:rPr lang="en-IN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IN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acc>
                    <m:r>
                      <a:rPr lang="en-IN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acc>
                      <m:accPr>
                        <m:chr m:val="̂"/>
                        <m:ctrlPr>
                          <a:rPr lang="en-IN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IN" sz="24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Σ</m:t>
                        </m:r>
                      </m:e>
                    </m:acc>
                  </m:oMath>
                </a14:m>
                <a:r>
                  <a:rPr lang="en-IN" sz="2400" dirty="0" smtClean="0">
                    <a:solidFill>
                      <a:schemeClr val="tx1"/>
                    </a:solidFill>
                    <a:latin typeface="+mj-lt"/>
                  </a:rPr>
                  <a:t> and set </a:t>
                </a:r>
                <a14:m>
                  <m:oMath xmlns:m="http://schemas.openxmlformats.org/officeDocument/2006/math">
                    <m:r>
                      <a:rPr lang="en-I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I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</m:acc>
                    <m:r>
                      <a:rPr lang="en-IN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̂"/>
                        <m:ctrlPr>
                          <a:rPr lang="en-IN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IN" sz="24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Σ</m:t>
                        </m:r>
                      </m:e>
                    </m:acc>
                  </m:oMath>
                </a14:m>
                <a:r>
                  <a:rPr lang="en-IN" sz="2400" dirty="0" smtClean="0">
                    <a:solidFill>
                      <a:schemeClr val="tx1"/>
                    </a:solidFill>
                    <a:latin typeface="+mj-lt"/>
                  </a:rPr>
                  <a:t> and </a:t>
                </a:r>
                <a14:m>
                  <m:oMath xmlns:m="http://schemas.openxmlformats.org/officeDocument/2006/math">
                    <m:r>
                      <a:rPr lang="en-I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I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acc>
                  </m:oMath>
                </a14:m>
                <a:r>
                  <a:rPr lang="en-IN" sz="2400" dirty="0" smtClean="0">
                    <a:solidFill>
                      <a:schemeClr val="tx1"/>
                    </a:solidFill>
                    <a:latin typeface="+mj-lt"/>
                  </a:rPr>
                  <a:t>. As noted earlier, it will give us the best possible approximation any </a:t>
                </a:r>
                <a14:m>
                  <m:oMath xmlns:m="http://schemas.openxmlformats.org/officeDocument/2006/math">
                    <m:r>
                      <a:rPr lang="en-I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I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I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IN" sz="2400" dirty="0" smtClean="0">
                    <a:solidFill>
                      <a:schemeClr val="tx1"/>
                    </a:solidFill>
                    <a:latin typeface="+mj-lt"/>
                  </a:rPr>
                  <a:t> with only </a:t>
                </a:r>
                <a14:m>
                  <m:oMath xmlns:m="http://schemas.openxmlformats.org/officeDocument/2006/math">
                    <m:r>
                      <a:rPr lang="en-I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IN" sz="2400" dirty="0" smtClean="0">
                    <a:solidFill>
                      <a:schemeClr val="tx1"/>
                    </a:solidFill>
                    <a:latin typeface="+mj-lt"/>
                  </a:rPr>
                  <a:t> columns could have given</a:t>
                </a:r>
              </a:p>
            </p:txBody>
          </p:sp>
        </mc:Choice>
        <mc:Fallback xmlns="">
          <p:sp>
            <p:nvSpPr>
              <p:cNvPr id="48" name="Rectangular Callout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0929" y="280640"/>
                <a:ext cx="8308715" cy="1315308"/>
              </a:xfrm>
              <a:prstGeom prst="wedgeRectCallout">
                <a:avLst>
                  <a:gd name="adj1" fmla="val 59836"/>
                  <a:gd name="adj2" fmla="val 58597"/>
                </a:avLst>
              </a:prstGeom>
              <a:blipFill>
                <a:blip r:embed="rId13"/>
                <a:stretch>
                  <a:fillRect l="-332"/>
                </a:stretch>
              </a:blipFill>
              <a:ln w="381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81790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500"/>
                            </p:stCondLst>
                            <p:childTnLst>
                              <p:par>
                                <p:cTn id="5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57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2.96296E-6 L -2.08333E-6 -0.06135 C -2.08333E-6 -0.08889 0.1362 -0.12246 0.24688 -0.12246 L 0.49388 -0.12246 " pathEditMode="relative" rAng="0" ptsTypes="AAAA">
                                      <p:cBhvr>
                                        <p:cTn id="6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688" y="-6134"/>
                                    </p:animMotion>
                                  </p:childTnLst>
                                </p:cTn>
                              </p:par>
                              <p:par>
                                <p:cTn id="6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000"/>
                            </p:stCondLst>
                            <p:childTnLst>
                              <p:par>
                                <p:cTn id="69" presetID="57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2.96296E-6 L 5E-6 -0.05417 C 5E-6 -0.07848 0.13659 -0.1081 0.24766 -0.1081 L 0.49532 -0.1081 " pathEditMode="relative" rAng="0" ptsTypes="AAAA">
                                      <p:cBhvr>
                                        <p:cTn id="7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766" y="-5417"/>
                                    </p:animMotion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2000"/>
                            </p:stCondLst>
                            <p:childTnLst>
                              <p:par>
                                <p:cTn id="74" presetID="57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2.96296E-6 L 1.45833E-6 -0.07778 C 1.45833E-6 -0.11273 0.13515 -0.15533 0.24505 -0.15533 L 0.49036 -0.15533 " pathEditMode="relative" rAng="0" ptsTypes="AAAA">
                                      <p:cBhvr>
                                        <p:cTn id="7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518" y="-7778"/>
                                    </p:animMotion>
                                  </p:childTnLst>
                                </p:cTn>
                              </p:par>
                              <p:par>
                                <p:cTn id="7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3000"/>
                            </p:stCondLst>
                            <p:childTnLst>
                              <p:par>
                                <p:cTn id="79" presetID="57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2.96296E-6 L -2.5E-6 -0.01991 C -2.5E-6 -0.02871 0.13841 -0.03935 0.25091 -0.03935 L 0.50209 -0.03935 " pathEditMode="relative" rAng="0" ptsTypes="AAAA">
                                      <p:cBhvr>
                                        <p:cTn id="8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104" y="-1968"/>
                                    </p:animMotion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4000"/>
                            </p:stCondLst>
                            <p:childTnLst>
                              <p:par>
                                <p:cTn id="84" presetID="57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2.96296E-6 L 0 -0.1007 C 0 -0.14584 0.13398 -0.20116 0.24297 -0.20116 L 0.48594 -0.20116 " pathEditMode="relative" rAng="0" ptsTypes="AAAA">
                                      <p:cBhvr>
                                        <p:cTn id="8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297" y="-10069"/>
                                    </p:animMotion>
                                  </p:childTnLst>
                                </p:cTn>
                              </p:par>
                              <p:par>
                                <p:cTn id="8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000"/>
                            </p:stCondLst>
                            <p:childTnLst>
                              <p:par>
                                <p:cTn id="89" presetID="57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2.96296E-6 L -4.375E-6 -0.04306 C -4.375E-6 -0.06273 0.13711 -0.08611 0.24857 -0.08611 L 0.49727 -0.08611 " pathEditMode="relative" rAng="0" ptsTypes="AAAA">
                                      <p:cBhvr>
                                        <p:cTn id="9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857" y="-43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9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500"/>
                            </p:stCondLst>
                            <p:childTnLst>
                              <p:par>
                                <p:cTn id="102" presetID="42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0209 -0.03935 L 0.47826 -0.07176 " pathEditMode="relative" rAng="0" ptsTypes="AA">
                                      <p:cBhvr>
                                        <p:cTn id="10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98" y="-1620"/>
                                    </p:animMotion>
                                  </p:childTnLst>
                                </p:cTn>
                              </p:par>
                              <p:par>
                                <p:cTn id="104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9532 -0.1081 L 0.5043 -0.15949 " pathEditMode="relative" rAng="0" ptsTypes="AA">
                                      <p:cBhvr>
                                        <p:cTn id="10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3" y="-2569"/>
                                    </p:animMotion>
                                  </p:childTnLst>
                                </p:cTn>
                              </p:par>
                              <p:par>
                                <p:cTn id="106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9036 -0.15533 L 0.50508 -0.19653 " pathEditMode="relative" rAng="0" ptsTypes="AA">
                                      <p:cBhvr>
                                        <p:cTn id="10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9" y="-2060"/>
                                    </p:animMotion>
                                  </p:childTnLst>
                                </p:cTn>
                              </p:par>
                              <p:par>
                                <p:cTn id="108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8594 -0.20116 L 0.47188 -0.23866 " pathEditMode="relative" rAng="0" ptsTypes="AA">
                                      <p:cBhvr>
                                        <p:cTn id="10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03" y="-1875"/>
                                    </p:animMotion>
                                  </p:childTnLst>
                                </p:cTn>
                              </p:par>
                              <p:par>
                                <p:cTn id="110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9727 -0.08611 L 0.49154 -0.04236 " pathEditMode="relative" rAng="0" ptsTypes="AA">
                                      <p:cBhvr>
                                        <p:cTn id="11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6" y="2176"/>
                                    </p:animMotion>
                                  </p:childTnLst>
                                </p:cTn>
                              </p:par>
                              <p:par>
                                <p:cTn id="112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9388 -0.12246 L 0.51901 -0.10602 " pathEditMode="relative" rAng="0" ptsTypes="AA">
                                      <p:cBhvr>
                                        <p:cTn id="11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" y="81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2" grpId="0" animBg="1"/>
      <p:bldP spid="22" grpId="1" animBg="1"/>
      <p:bldP spid="22" grpId="2" animBg="1"/>
      <p:bldP spid="23" grpId="0" animBg="1"/>
      <p:bldP spid="23" grpId="1" animBg="1"/>
      <p:bldP spid="23" grpId="2" animBg="1"/>
      <p:bldP spid="24" grpId="0" animBg="1"/>
      <p:bldP spid="24" grpId="1" animBg="1"/>
      <p:bldP spid="24" grpId="2" animBg="1"/>
      <p:bldP spid="25" grpId="0" animBg="1"/>
      <p:bldP spid="25" grpId="1" animBg="1"/>
      <p:bldP spid="25" grpId="2" animBg="1"/>
      <p:bldP spid="26" grpId="0" animBg="1"/>
      <p:bldP spid="26" grpId="1" animBg="1"/>
      <p:bldP spid="26" grpId="2" animBg="1"/>
      <p:bldP spid="27" grpId="0" animBg="1"/>
      <p:bldP spid="27" grpId="1" animBg="1"/>
      <p:bldP spid="27" grpId="2" animBg="1"/>
      <p:bldP spid="28" grpId="0" animBg="1"/>
      <p:bldP spid="29" grpId="0" animBg="1"/>
      <p:bldP spid="31" grpId="0" animBg="1"/>
      <p:bldP spid="4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PCA vs Regression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53353" y="1111624"/>
                <a:ext cx="11938645" cy="5746376"/>
              </a:xfrm>
            </p:spPr>
            <p:txBody>
              <a:bodyPr/>
              <a:lstStyle/>
              <a:p>
                <a:r>
                  <a:rPr lang="en-IN" dirty="0" smtClean="0"/>
                  <a:t>The previous setup may seem like regression where “labels” are vectors and model is a matrix instead of a vector</a:t>
                </a:r>
              </a:p>
              <a:p>
                <a:endParaRPr lang="en-IN" dirty="0"/>
              </a:p>
              <a:p>
                <a:endParaRPr lang="en-IN" dirty="0" smtClean="0"/>
              </a:p>
              <a:p>
                <a:endParaRPr lang="en-IN" dirty="0"/>
              </a:p>
              <a:p>
                <a:endParaRPr lang="en-IN" dirty="0" smtClean="0"/>
              </a:p>
              <a:p>
                <a:endParaRPr lang="en-IN" dirty="0"/>
              </a:p>
              <a:p>
                <a:r>
                  <a:rPr lang="en-IN" dirty="0" smtClean="0"/>
                  <a:t>The most important difference is that in </a:t>
                </a:r>
                <a:r>
                  <a:rPr lang="en-IN" dirty="0"/>
                  <a:t>linear regression</a:t>
                </a:r>
                <a:r>
                  <a:rPr lang="en-IN" dirty="0" smtClean="0"/>
                  <a:t>, “features”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IN" b="1">
                            <a:latin typeface="Cambria Math" panose="02040503050406030204" pitchFamily="18" charset="0"/>
                          </a:rPr>
                          <m:t>z</m:t>
                        </m:r>
                      </m:e>
                      <m:sup>
                        <m:r>
                          <a:rPr lang="en-IN" i="1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r>
                  <a:rPr lang="en-IN" dirty="0"/>
                  <a:t> </a:t>
                </a:r>
                <a:r>
                  <a:rPr lang="en-IN" dirty="0" smtClean="0"/>
                  <a:t>are </a:t>
                </a:r>
                <a:r>
                  <a:rPr lang="en-IN" dirty="0"/>
                  <a:t>visible, in low-rank </a:t>
                </a:r>
                <a:r>
                  <a:rPr lang="en-IN" dirty="0" smtClean="0"/>
                  <a:t>modelling setting, they are absent (latent)</a:t>
                </a:r>
              </a:p>
              <a:p>
                <a:r>
                  <a:rPr lang="en-IN" dirty="0" smtClean="0"/>
                  <a:t>In fact, latent variable modelling (</a:t>
                </a:r>
                <a:r>
                  <a:rPr lang="en-IN" dirty="0" err="1" smtClean="0"/>
                  <a:t>AltOpt</a:t>
                </a:r>
                <a:r>
                  <a:rPr lang="en-IN" dirty="0" smtClean="0"/>
                  <a:t>, EM) can indeed be used too</a:t>
                </a:r>
                <a:endParaRPr lang="en-IN" dirty="0"/>
              </a:p>
              <a:p>
                <a:endParaRPr lang="en-IN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3353" y="1111624"/>
                <a:ext cx="11938645" cy="5746376"/>
              </a:xfrm>
              <a:blipFill>
                <a:blip r:embed="rId2"/>
                <a:stretch>
                  <a:fillRect l="-562" t="-2545" r="-204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B8E69-23A9-4619-9CFE-E27BFD8A78F9}" type="slidenum">
              <a:rPr lang="en-US" smtClean="0"/>
              <a:t>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 txBox="1">
                <a:spLocks/>
              </p:cNvSpPr>
              <p:nvPr/>
            </p:nvSpPr>
            <p:spPr>
              <a:xfrm>
                <a:off x="358588" y="2041449"/>
                <a:ext cx="6148090" cy="291399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Nexa Book" panose="02000000000000000000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Nexa Book" panose="02000000000000000000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Nexa Book" panose="02000000000000000000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Nexa Book" panose="02000000000000000000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Nexa Book" panose="02000000000000000000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IN" dirty="0" smtClean="0">
                    <a:solidFill>
                      <a:schemeClr val="accent1"/>
                    </a:solidFill>
                    <a:latin typeface="+mj-lt"/>
                  </a:rPr>
                  <a:t>Linear Regression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IN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IN" sz="2800" b="1">
                            <a:latin typeface="Cambria Math" panose="02040503050406030204" pitchFamily="18" charset="0"/>
                          </a:rPr>
                          <m:t>z</m:t>
                        </m:r>
                      </m:e>
                      <m:sup>
                        <m:r>
                          <a:rPr lang="en-IN" sz="2800" i="1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  <m:r>
                      <a:rPr lang="en-IN" sz="2800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IN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IN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sz="2800" dirty="0"/>
                  <a:t>,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IN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28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IN" sz="2800" i="1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  <m:r>
                      <a:rPr lang="en-IN" sz="28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⟨"/>
                        <m:endChr m:val="⟩"/>
                        <m:ctrlPr>
                          <a:rPr lang="en-IN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IN" sz="2800" b="1">
                            <a:latin typeface="Cambria Math" panose="02040503050406030204" pitchFamily="18" charset="0"/>
                          </a:rPr>
                          <m:t>w</m:t>
                        </m:r>
                        <m:r>
                          <a:rPr lang="en-IN" sz="2800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IN" sz="2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nor/>
                              </m:rPr>
                              <a:rPr lang="en-IN" sz="2800" b="1"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  <m:sup>
                            <m:r>
                              <a:rPr lang="en-IN" sz="2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e>
                    </m:d>
                    <m:r>
                      <a:rPr lang="en-IN" sz="280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IN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2800" i="1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p>
                        <m:r>
                          <a:rPr lang="en-IN" sz="2800" i="1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endParaRPr lang="en-IN" sz="2800" i="1" dirty="0" smtClean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IN" sz="2800" b="1">
                        <a:latin typeface="Cambria Math" panose="02040503050406030204" pitchFamily="18" charset="0"/>
                      </a:rPr>
                      <m:t>w</m:t>
                    </m:r>
                    <m:r>
                      <a:rPr lang="en-IN" sz="280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IN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IN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endParaRPr lang="en-IN" sz="280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IN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2800" i="1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p>
                        <m:r>
                          <a:rPr lang="en-IN" sz="2800" i="1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  <m:r>
                      <a:rPr lang="en-IN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IN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endParaRPr lang="en-US" dirty="0"/>
              </a:p>
              <a:p>
                <a:r>
                  <a:rPr lang="en-IN" dirty="0" smtClean="0">
                    <a:latin typeface="+mj-lt"/>
                  </a:rPr>
                  <a:t>Observed data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nor/>
                              </m:rPr>
                              <a:rPr lang="en-IN" b="1"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  <m:sup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  <m:r>
                          <a:rPr lang="en-IN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e>
                    </m:d>
                    <m:r>
                      <a:rPr lang="en-IN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I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n-I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I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588" y="2041449"/>
                <a:ext cx="6148090" cy="2913999"/>
              </a:xfrm>
              <a:prstGeom prst="rect">
                <a:avLst/>
              </a:prstGeom>
              <a:blipFill>
                <a:blip r:embed="rId3"/>
                <a:stretch>
                  <a:fillRect l="-2083" t="-3556" b="-523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3"/>
              <p:cNvSpPr txBox="1">
                <a:spLocks/>
              </p:cNvSpPr>
              <p:nvPr/>
            </p:nvSpPr>
            <p:spPr>
              <a:xfrm>
                <a:off x="6785812" y="2041449"/>
                <a:ext cx="5047600" cy="2913999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Nexa Book" panose="02000000000000000000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Nexa Book" panose="02000000000000000000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Nexa Book" panose="02000000000000000000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Nexa Book" panose="02000000000000000000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Nexa Book" panose="02000000000000000000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IN" dirty="0" smtClean="0">
                    <a:solidFill>
                      <a:schemeClr val="accent1"/>
                    </a:solidFill>
                    <a:latin typeface="+mj-lt"/>
                  </a:rPr>
                  <a:t>Low-rank Modelling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IN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IN" sz="2800" b="1">
                            <a:latin typeface="Cambria Math" panose="02040503050406030204" pitchFamily="18" charset="0"/>
                          </a:rPr>
                          <m:t>z</m:t>
                        </m:r>
                      </m:e>
                      <m:sup>
                        <m:r>
                          <a:rPr lang="en-IN" sz="2800" i="1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  <m:r>
                      <a:rPr lang="en-IN" sz="2800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IN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IN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sz="2800" dirty="0"/>
                  <a:t>,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IN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IN" sz="2800" b="1" i="0" smtClean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p>
                        <m:r>
                          <a:rPr lang="en-IN" sz="2800" i="1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  <m:r>
                      <a:rPr lang="en-IN" sz="2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sz="2800" i="1" smtClean="0">
                        <a:latin typeface="Cambria Math" panose="02040503050406030204" pitchFamily="18" charset="0"/>
                      </a:rPr>
                      <m:t>𝑊</m:t>
                    </m:r>
                    <m:sSup>
                      <m:sSupPr>
                        <m:ctrlPr>
                          <a:rPr lang="en-IN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IN" sz="2800" b="1">
                            <a:latin typeface="Cambria Math" panose="02040503050406030204" pitchFamily="18" charset="0"/>
                          </a:rPr>
                          <m:t>z</m:t>
                        </m:r>
                      </m:e>
                      <m:sup>
                        <m:r>
                          <a:rPr lang="en-IN" sz="2800" i="1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  <m:r>
                      <a:rPr lang="en-IN" sz="280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IN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2800" b="1" i="1">
                            <a:latin typeface="Cambria Math" panose="02040503050406030204" pitchFamily="18" charset="0"/>
                          </a:rPr>
                          <m:t>𝝐</m:t>
                        </m:r>
                      </m:e>
                      <m:sup>
                        <m:r>
                          <a:rPr lang="en-IN" sz="2800" i="1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endParaRPr lang="en-IN" sz="2800" i="1" dirty="0" smtClean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IN" sz="280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IN" sz="2800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IN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IN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en-IN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IN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endParaRPr lang="en-IN" sz="280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IN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2800" b="1" i="1">
                            <a:latin typeface="Cambria Math" panose="02040503050406030204" pitchFamily="18" charset="0"/>
                          </a:rPr>
                          <m:t>𝝐</m:t>
                        </m:r>
                      </m:e>
                      <m:sup>
                        <m:r>
                          <a:rPr lang="en-IN" sz="2800" i="1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  <m:r>
                      <a:rPr lang="en-IN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IN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IN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IN" dirty="0">
                    <a:latin typeface="+mj-lt"/>
                  </a:rPr>
                  <a:t>Observed </a:t>
                </a:r>
                <a:r>
                  <a:rPr lang="en-IN" dirty="0" smtClean="0">
                    <a:latin typeface="+mj-lt"/>
                  </a:rPr>
                  <a:t>data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IN" b="1" i="0" smtClean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p>
                        <m:r>
                          <a:rPr lang="en-IN" i="1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  <m:r>
                      <a:rPr lang="en-IN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I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Content Placeholder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5812" y="2041449"/>
                <a:ext cx="5047600" cy="2913999"/>
              </a:xfrm>
              <a:prstGeom prst="rect">
                <a:avLst/>
              </a:prstGeom>
              <a:blipFill>
                <a:blip r:embed="rId4"/>
                <a:stretch>
                  <a:fillRect l="-2415" t="-3556" b="-313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80885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uiExpand="1" build="p"/>
      <p:bldP spid="6" grpId="0" uiExpand="1" build="p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6.9854"/>
  <p:tag name="ORIGINALWIDTH" val="392.9509"/>
  <p:tag name="LATEXADDIN" val="\documentclass{article}&#10;\usepackage{amsmath,amssymb}&#10;\usepackage{olo}&#10;\usepackage[dvipsnames]{xcolor}&#10;\pagestyle{empty}&#10;\begin{document}&#10;&#10;\[&#10;\vz^i \in \bR^k&#10;\]&#10;&#10;\end{document}"/>
  <p:tag name="IGUANATEXSIZE" val="28"/>
  <p:tag name="IGUANATEXCURSOR" val="15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9.2351"/>
  <p:tag name="ORIGINALWIDTH" val="763.4045"/>
  <p:tag name="LATEXADDIN" val="\documentclass{article}&#10;\usepackage{amsmath,amssymb}&#10;\usepackage{olo}&#10;\usepackage[dvipsnames]{xcolor}&#10;\pagestyle{empty}&#10;\begin{document}&#10;&#10;\[&#10;\vx^i = W\vz^i + \vepsilon^i&#10;\]&#10;&#10;\end{document}"/>
  <p:tag name="IGUANATEXSIZE" val="28"/>
  <p:tag name="IGUANATEXCURSOR" val="16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8.00401"/>
  <p:tag name="ORIGINALWIDTH" val="366.5188"/>
  <p:tag name="LATEXADDIN" val="\documentclass{article}&#10;\usepackage{amsmath,amssymb}&#10;\usepackage{olo}&#10;\usepackage[dvipsnames]{xcolor}&#10;\pagestyle{empty}&#10;\begin{document}&#10;&#10;\[&#10;W \in \bR^{d \times k}&#10;\]&#10;&#10;\end{document}"/>
  <p:tag name="IGUANATEXSIZE" val="28"/>
  <p:tag name="IGUANATEXCURSOR" val="16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8.00401"/>
  <p:tag name="ORIGINALWIDTH" val="366.5188"/>
  <p:tag name="LATEXADDIN" val="\documentclass{article}&#10;\usepackage{amsmath,amssymb}&#10;\usepackage{olo}&#10;\usepackage[dvipsnames]{xcolor}&#10;\pagestyle{empty}&#10;\begin{document}&#10;&#10;\[&#10;W \in \bR^{d \times k}&#10;\]&#10;&#10;\end{document}"/>
  <p:tag name="IGUANATEXSIZE" val="28"/>
  <p:tag name="IGUANATEXCURSOR" val="16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3.50481"/>
  <p:tag name="ORIGINALWIDTH" val="477.0245"/>
  <p:tag name="LATEXADDIN" val="\documentclass{article}&#10;\usepackage{amsmath,amssymb}&#10;\usepackage{olo}&#10;\usepackage[dvipsnames]{xcolor}&#10;\pagestyle{empty}&#10;\begin{document}&#10;&#10;\[&#10;\vz^i \sim \cN(\vzero,I_k)&#10;\]&#10;&#10;\end{document}"/>
  <p:tag name="IGUANATEXSIZE" val="28"/>
  <p:tag name="IGUANATEXCURSOR" val="166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3.50481"/>
  <p:tag name="ORIGINALWIDTH" val="1204.062"/>
  <p:tag name="LATEXADDIN" val="\documentclass{article}&#10;\usepackage{amsmath,amssymb}&#10;\usepackage{olo}&#10;\usepackage[dvipsnames]{xcolor}&#10;\pagestyle{empty}&#10;\begin{document}&#10;&#10;\[&#10;\vx^i = W\vz^i + \vepsilon^i,\ \vepsilon^i \sim \cN(\vzero,\sigma^2\cdot I_d)&#10;\]&#10;&#10;\end{document}"/>
  <p:tag name="IGUANATEXSIZE" val="28"/>
  <p:tag name="IGUANATEXCURSOR" val="217"/>
</p:tagLst>
</file>

<file path=ppt/theme/theme1.xml><?xml version="1.0" encoding="utf-8"?>
<a:theme xmlns:a="http://schemas.openxmlformats.org/drawingml/2006/main" name="Metropolitan">
  <a:themeElements>
    <a:clrScheme name="Metropolitan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F03B5E"/>
      </a:accent1>
      <a:accent2>
        <a:srgbClr val="DC6FEC"/>
      </a:accent2>
      <a:accent3>
        <a:srgbClr val="60B1F2"/>
      </a:accent3>
      <a:accent4>
        <a:srgbClr val="6AD5BB"/>
      </a:accent4>
      <a:accent5>
        <a:srgbClr val="E8AB4E"/>
      </a:accent5>
      <a:accent6>
        <a:srgbClr val="F56447"/>
      </a:accent6>
      <a:hlink>
        <a:srgbClr val="8F8F8F"/>
      </a:hlink>
      <a:folHlink>
        <a:srgbClr val="A5A5A5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etropolitan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00000"/>
                <a:lumMod val="110000"/>
              </a:schemeClr>
            </a:gs>
            <a:gs pos="50000">
              <a:schemeClr val="phClr">
                <a:tint val="75000"/>
                <a:satMod val="101000"/>
                <a:lumMod val="105000"/>
              </a:schemeClr>
            </a:gs>
            <a:gs pos="100000">
              <a:schemeClr val="phClr">
                <a:tint val="82000"/>
                <a:satMod val="104000"/>
                <a:lumMod val="105000"/>
              </a:schemeClr>
            </a:gs>
          </a:gsLst>
          <a:lin ang="27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0000"/>
                <a:lumMod val="100000"/>
              </a:schemeClr>
            </a:gs>
            <a:gs pos="100000">
              <a:schemeClr val="phClr">
                <a:shade val="80000"/>
                <a:satMod val="100000"/>
                <a:lumMod val="99000"/>
              </a:schemeClr>
            </a:gs>
          </a:gsLst>
          <a:lin ang="27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tropolitan" id="{4C5440D6-04D2-4954-96CF-F251137069B2}" vid="{33ACF124-275F-44F2-8DE0-0A755069829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Metropolitan</Template>
  <TotalTime>46</TotalTime>
  <Words>10111</Words>
  <Application>Microsoft Office PowerPoint</Application>
  <PresentationFormat>Widescreen</PresentationFormat>
  <Paragraphs>395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1" baseType="lpstr">
      <vt:lpstr>Arial</vt:lpstr>
      <vt:lpstr>Calibri</vt:lpstr>
      <vt:lpstr>Calibri Light</vt:lpstr>
      <vt:lpstr>Cambria Math</vt:lpstr>
      <vt:lpstr>Nexa Bold Regular</vt:lpstr>
      <vt:lpstr>Nexa Book</vt:lpstr>
      <vt:lpstr>Wingdings</vt:lpstr>
      <vt:lpstr>Metropolitan</vt:lpstr>
      <vt:lpstr>Principal Component Analysis</vt:lpstr>
      <vt:lpstr>Principal Component Analysis</vt:lpstr>
      <vt:lpstr>Principal Component Analysis</vt:lpstr>
      <vt:lpstr>The Power Method</vt:lpstr>
      <vt:lpstr>The Power Method</vt:lpstr>
      <vt:lpstr>The Peeling Method</vt:lpstr>
      <vt:lpstr>PCA – the inside story</vt:lpstr>
      <vt:lpstr>Low dimensional Modelling</vt:lpstr>
      <vt:lpstr>PCA vs Regression</vt:lpstr>
      <vt:lpstr>Shortcomings of PCA</vt:lpstr>
      <vt:lpstr>Applications of PCA – Space Savings</vt:lpstr>
      <vt:lpstr>Finding the right value of k</vt:lpstr>
      <vt:lpstr>Applications of PCA – Noise Removal</vt:lpstr>
      <vt:lpstr>Foreground Background Separation</vt:lpstr>
      <vt:lpstr>Denoising, Foreground Extraction</vt:lpstr>
      <vt:lpstr>Applications of PCA – Learning Prototypes</vt:lpstr>
      <vt:lpstr>Eigenfaces [Sirovich and Kirby, Turk and Pentland]</vt:lpstr>
      <vt:lpstr>Latent Semantic Analysis (LSA/LSI)</vt:lpstr>
      <vt:lpstr>Recommendation Systems</vt:lpstr>
      <vt:lpstr>The Many Faces of PCA</vt:lpstr>
      <vt:lpstr>PCA Minimizes Reconstruction Error</vt:lpstr>
      <vt:lpstr>PCA Preserves Maximum Data Variance</vt:lpstr>
      <vt:lpstr>Probabilistic PCA</vt:lpstr>
      <vt:lpstr>Probabilistic PCA [Tipping and Bishop, 1999]</vt:lpstr>
      <vt:lpstr>An MLE For W,σ in PPCA</vt:lpstr>
      <vt:lpstr>PPCA Variants</vt:lpstr>
      <vt:lpstr>Dimensionality Reduction using PPCA</vt:lpstr>
      <vt:lpstr>PPCA – Alternating Optimization</vt:lpstr>
      <vt:lpstr>PPCA – Alternating Optimization</vt:lpstr>
      <vt:lpstr>PPCA – Alternating Optimization</vt:lpstr>
      <vt:lpstr>PPCA – Expectation Maximization</vt:lpstr>
      <vt:lpstr>PPCA – Expectation Maximization</vt:lpstr>
      <vt:lpstr>Wrapping Up Linear Models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purushot</dc:creator>
  <cp:lastModifiedBy>Purushottam Kar</cp:lastModifiedBy>
  <cp:revision>28</cp:revision>
  <dcterms:created xsi:type="dcterms:W3CDTF">2018-07-30T05:08:11Z</dcterms:created>
  <dcterms:modified xsi:type="dcterms:W3CDTF">2020-03-04T14:27:31Z</dcterms:modified>
</cp:coreProperties>
</file>